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4"/>
  </p:sldMasterIdLst>
  <p:notesMasterIdLst>
    <p:notesMasterId r:id="rId65"/>
  </p:notesMasterIdLst>
  <p:handoutMasterIdLst>
    <p:handoutMasterId r:id="rId66"/>
  </p:handoutMasterIdLst>
  <p:sldIdLst>
    <p:sldId id="256" r:id="rId5"/>
    <p:sldId id="265" r:id="rId6"/>
    <p:sldId id="334" r:id="rId7"/>
    <p:sldId id="266" r:id="rId8"/>
    <p:sldId id="343" r:id="rId9"/>
    <p:sldId id="344" r:id="rId10"/>
    <p:sldId id="345" r:id="rId11"/>
    <p:sldId id="347" r:id="rId12"/>
    <p:sldId id="276" r:id="rId13"/>
    <p:sldId id="350" r:id="rId14"/>
    <p:sldId id="349" r:id="rId15"/>
    <p:sldId id="362" r:id="rId16"/>
    <p:sldId id="363" r:id="rId17"/>
    <p:sldId id="410" r:id="rId18"/>
    <p:sldId id="348" r:id="rId19"/>
    <p:sldId id="358" r:id="rId20"/>
    <p:sldId id="364" r:id="rId21"/>
    <p:sldId id="338" r:id="rId22"/>
    <p:sldId id="365" r:id="rId23"/>
    <p:sldId id="366" r:id="rId24"/>
    <p:sldId id="375" r:id="rId25"/>
    <p:sldId id="376" r:id="rId26"/>
    <p:sldId id="367" r:id="rId27"/>
    <p:sldId id="360" r:id="rId28"/>
    <p:sldId id="370" r:id="rId29"/>
    <p:sldId id="371" r:id="rId30"/>
    <p:sldId id="373" r:id="rId31"/>
    <p:sldId id="377" r:id="rId32"/>
    <p:sldId id="379" r:id="rId33"/>
    <p:sldId id="378" r:id="rId34"/>
    <p:sldId id="372" r:id="rId35"/>
    <p:sldId id="380" r:id="rId36"/>
    <p:sldId id="381" r:id="rId37"/>
    <p:sldId id="382" r:id="rId38"/>
    <p:sldId id="383" r:id="rId39"/>
    <p:sldId id="384" r:id="rId40"/>
    <p:sldId id="385" r:id="rId41"/>
    <p:sldId id="386" r:id="rId42"/>
    <p:sldId id="387" r:id="rId43"/>
    <p:sldId id="389" r:id="rId44"/>
    <p:sldId id="390" r:id="rId45"/>
    <p:sldId id="392" r:id="rId46"/>
    <p:sldId id="368" r:id="rId47"/>
    <p:sldId id="393" r:id="rId48"/>
    <p:sldId id="396" r:id="rId49"/>
    <p:sldId id="395" r:id="rId50"/>
    <p:sldId id="397" r:id="rId51"/>
    <p:sldId id="399" r:id="rId52"/>
    <p:sldId id="403" r:id="rId53"/>
    <p:sldId id="401" r:id="rId54"/>
    <p:sldId id="404" r:id="rId55"/>
    <p:sldId id="405" r:id="rId56"/>
    <p:sldId id="407" r:id="rId57"/>
    <p:sldId id="406" r:id="rId58"/>
    <p:sldId id="394" r:id="rId59"/>
    <p:sldId id="408" r:id="rId60"/>
    <p:sldId id="411" r:id="rId61"/>
    <p:sldId id="412" r:id="rId62"/>
    <p:sldId id="413" r:id="rId63"/>
    <p:sldId id="267" r:id="rId64"/>
  </p:sldIdLst>
  <p:sldSz cx="12192000" cy="6858000"/>
  <p:notesSz cx="6858000" cy="1619250"/>
  <p:embeddedFontLs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Grotesque Light" panose="020B0304020202020204" pitchFamily="34" charset="0"/>
      <p:regular r:id="rId73"/>
    </p:embeddedFont>
  </p:embeddedFontLst>
  <p:defaultText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Sanz Samper" initials="ASS" lastIdx="2" clrIdx="0">
    <p:extLst>
      <p:ext uri="{19B8F6BF-5375-455C-9EA6-DF929625EA0E}">
        <p15:presenceInfo xmlns:p15="http://schemas.microsoft.com/office/powerpoint/2012/main" userId="S-1-5-21-54657033-537596843-1705772192-1183" providerId="AD"/>
      </p:ext>
    </p:extLst>
  </p:cmAuthor>
  <p:cmAuthor id="2" name="David Martínez Ferrer" initials="DMF" lastIdx="27" clrIdx="1">
    <p:extLst>
      <p:ext uri="{19B8F6BF-5375-455C-9EA6-DF929625EA0E}">
        <p15:presenceInfo xmlns:p15="http://schemas.microsoft.com/office/powerpoint/2012/main" userId="S::dmartinez@trentia.es::acfe3066-e3dd-4dcb-89b8-6476aad28739" providerId="AD"/>
      </p:ext>
    </p:extLst>
  </p:cmAuthor>
  <p:cmAuthor id="3" name="Rubén Claramunt Vicente" initials="RCV" lastIdx="3" clrIdx="2">
    <p:extLst>
      <p:ext uri="{19B8F6BF-5375-455C-9EA6-DF929625EA0E}">
        <p15:presenceInfo xmlns:p15="http://schemas.microsoft.com/office/powerpoint/2012/main" userId="S::rclaramunt@trentia.es::cd76f3ee-d704-4424-b6b0-90d695066b34" providerId="AD"/>
      </p:ext>
    </p:extLst>
  </p:cmAuthor>
  <p:cmAuthor id="4" name="Izhan Hernández Horna" initials="IHH" lastIdx="25" clrIdx="3">
    <p:extLst>
      <p:ext uri="{19B8F6BF-5375-455C-9EA6-DF929625EA0E}">
        <p15:presenceInfo xmlns:p15="http://schemas.microsoft.com/office/powerpoint/2012/main" userId="Izhan Hernández Hor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2D39"/>
    <a:srgbClr val="F6F6F6"/>
    <a:srgbClr val="F2F2F2"/>
    <a:srgbClr val="F1DDDE"/>
    <a:srgbClr val="D8D8D8"/>
    <a:srgbClr val="A7AFBC"/>
    <a:srgbClr val="E62C39"/>
    <a:srgbClr val="8AC449"/>
    <a:srgbClr val="1EBCD4"/>
    <a:srgbClr val="FEC0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6357" autoAdjust="0"/>
  </p:normalViewPr>
  <p:slideViewPr>
    <p:cSldViewPr snapToGrid="0">
      <p:cViewPr varScale="1">
        <p:scale>
          <a:sx n="110" d="100"/>
          <a:sy n="110" d="100"/>
        </p:scale>
        <p:origin x="618" y="96"/>
      </p:cViewPr>
      <p:guideLst>
        <p:guide orient="horz" pos="2160"/>
        <p:guide pos="3840"/>
      </p:guideLst>
    </p:cSldViewPr>
  </p:slideViewPr>
  <p:notesTextViewPr>
    <p:cViewPr>
      <p:scale>
        <a:sx n="1" d="1"/>
        <a:sy n="1" d="1"/>
      </p:scale>
      <p:origin x="0" y="0"/>
    </p:cViewPr>
  </p:notesTextViewPr>
  <p:sorterViewPr>
    <p:cViewPr>
      <p:scale>
        <a:sx n="100" d="100"/>
        <a:sy n="100" d="100"/>
      </p:scale>
      <p:origin x="0" y="-98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2.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74"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3.fntdata"/><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4.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openxmlformats.org/officeDocument/2006/relationships/font" Target="fonts/font7.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5.fntdata"/><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6F16B2D-A50E-4867-B037-D618F4985CB3}"/>
              </a:ext>
            </a:extLst>
          </p:cNvPr>
          <p:cNvSpPr>
            <a:spLocks noGrp="1"/>
          </p:cNvSpPr>
          <p:nvPr>
            <p:ph type="hdr" sz="quarter"/>
          </p:nvPr>
        </p:nvSpPr>
        <p:spPr>
          <a:xfrm>
            <a:off x="0" y="0"/>
            <a:ext cx="2971800" cy="80963"/>
          </a:xfrm>
          <a:prstGeom prst="rect">
            <a:avLst/>
          </a:prstGeom>
        </p:spPr>
        <p:txBody>
          <a:bodyPr vert="horz" lIns="91440" tIns="45720" rIns="91440" bIns="45720" rtlCol="0"/>
          <a:lstStyle>
            <a:lvl1pPr algn="l">
              <a:defRPr sz="1200"/>
            </a:lvl1pPr>
          </a:lstStyle>
          <a:p>
            <a:endParaRPr lang="ca-ES"/>
          </a:p>
        </p:txBody>
      </p:sp>
      <p:sp>
        <p:nvSpPr>
          <p:cNvPr id="3" name="Marcador de fecha 2">
            <a:extLst>
              <a:ext uri="{FF2B5EF4-FFF2-40B4-BE49-F238E27FC236}">
                <a16:creationId xmlns:a16="http://schemas.microsoft.com/office/drawing/2014/main" id="{96C08B7A-0984-405A-AB8D-2E53C86AA996}"/>
              </a:ext>
            </a:extLst>
          </p:cNvPr>
          <p:cNvSpPr>
            <a:spLocks noGrp="1"/>
          </p:cNvSpPr>
          <p:nvPr>
            <p:ph type="dt" sz="quarter" idx="1"/>
          </p:nvPr>
        </p:nvSpPr>
        <p:spPr>
          <a:xfrm>
            <a:off x="3884613" y="0"/>
            <a:ext cx="2971800" cy="80963"/>
          </a:xfrm>
          <a:prstGeom prst="rect">
            <a:avLst/>
          </a:prstGeom>
        </p:spPr>
        <p:txBody>
          <a:bodyPr vert="horz" lIns="91440" tIns="45720" rIns="91440" bIns="45720" rtlCol="0"/>
          <a:lstStyle>
            <a:lvl1pPr algn="r">
              <a:defRPr sz="1200"/>
            </a:lvl1pPr>
          </a:lstStyle>
          <a:p>
            <a:fld id="{9DA3D7FE-CDC8-4763-B0C2-7F2E10BA6EE1}" type="datetimeFigureOut">
              <a:rPr lang="ca-ES" smtClean="0"/>
              <a:t>18/11/2020</a:t>
            </a:fld>
            <a:endParaRPr lang="ca-ES"/>
          </a:p>
        </p:txBody>
      </p:sp>
      <p:sp>
        <p:nvSpPr>
          <p:cNvPr id="4" name="Marcador de pie de página 3">
            <a:extLst>
              <a:ext uri="{FF2B5EF4-FFF2-40B4-BE49-F238E27FC236}">
                <a16:creationId xmlns:a16="http://schemas.microsoft.com/office/drawing/2014/main" id="{8179A595-CCF8-4790-B6A5-ABB6272B6B09}"/>
              </a:ext>
            </a:extLst>
          </p:cNvPr>
          <p:cNvSpPr>
            <a:spLocks noGrp="1"/>
          </p:cNvSpPr>
          <p:nvPr>
            <p:ph type="ftr" sz="quarter" idx="2"/>
          </p:nvPr>
        </p:nvSpPr>
        <p:spPr>
          <a:xfrm>
            <a:off x="0" y="1538288"/>
            <a:ext cx="2971800" cy="80962"/>
          </a:xfrm>
          <a:prstGeom prst="rect">
            <a:avLst/>
          </a:prstGeom>
        </p:spPr>
        <p:txBody>
          <a:bodyPr vert="horz" lIns="91440" tIns="45720" rIns="91440" bIns="45720" rtlCol="0" anchor="b"/>
          <a:lstStyle>
            <a:lvl1pPr algn="l">
              <a:defRPr sz="1200"/>
            </a:lvl1pPr>
          </a:lstStyle>
          <a:p>
            <a:endParaRPr lang="ca-ES"/>
          </a:p>
        </p:txBody>
      </p:sp>
      <p:sp>
        <p:nvSpPr>
          <p:cNvPr id="5" name="Marcador de número de diapositiva 4">
            <a:extLst>
              <a:ext uri="{FF2B5EF4-FFF2-40B4-BE49-F238E27FC236}">
                <a16:creationId xmlns:a16="http://schemas.microsoft.com/office/drawing/2014/main" id="{C37ED142-F96B-454A-AC7F-8C87EF41EFD8}"/>
              </a:ext>
            </a:extLst>
          </p:cNvPr>
          <p:cNvSpPr>
            <a:spLocks noGrp="1"/>
          </p:cNvSpPr>
          <p:nvPr>
            <p:ph type="sldNum" sz="quarter" idx="3"/>
          </p:nvPr>
        </p:nvSpPr>
        <p:spPr>
          <a:xfrm>
            <a:off x="3884613" y="1538288"/>
            <a:ext cx="2971800" cy="80962"/>
          </a:xfrm>
          <a:prstGeom prst="rect">
            <a:avLst/>
          </a:prstGeom>
        </p:spPr>
        <p:txBody>
          <a:bodyPr vert="horz" lIns="91440" tIns="45720" rIns="91440" bIns="45720" rtlCol="0" anchor="b"/>
          <a:lstStyle>
            <a:lvl1pPr algn="r">
              <a:defRPr sz="1200"/>
            </a:lvl1pPr>
          </a:lstStyle>
          <a:p>
            <a:fld id="{259F5A69-A502-4D3E-9324-E42FCDCF3AA8}" type="slidenum">
              <a:rPr lang="ca-ES" smtClean="0"/>
              <a:t>‹Nº›</a:t>
            </a:fld>
            <a:endParaRPr lang="ca-ES"/>
          </a:p>
        </p:txBody>
      </p:sp>
    </p:spTree>
    <p:extLst>
      <p:ext uri="{BB962C8B-B14F-4D97-AF65-F5344CB8AC3E}">
        <p14:creationId xmlns:p14="http://schemas.microsoft.com/office/powerpoint/2010/main" val="29006787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a-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9DEA0-BD61-4A4C-AAFB-420A3EF0FDAC}" type="datetimeFigureOut">
              <a:rPr lang="ca-ES" smtClean="0"/>
              <a:t>18/11/2020</a:t>
            </a:fld>
            <a:endParaRPr lang="ca-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a-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a-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E2DA46-11D1-430E-8C1E-5C871D9396DB}" type="slidenum">
              <a:rPr lang="ca-ES" smtClean="0"/>
              <a:t>‹Nº›</a:t>
            </a:fld>
            <a:endParaRPr lang="ca-ES"/>
          </a:p>
        </p:txBody>
      </p:sp>
    </p:spTree>
    <p:extLst>
      <p:ext uri="{BB962C8B-B14F-4D97-AF65-F5344CB8AC3E}">
        <p14:creationId xmlns:p14="http://schemas.microsoft.com/office/powerpoint/2010/main" val="31747847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hyperlink" Target="http://www.linkedin.com/company/1281812" TargetMode="External"/><Relationship Id="rId3" Type="http://schemas.openxmlformats.org/officeDocument/2006/relationships/image" Target="../media/image6.png"/><Relationship Id="rId7" Type="http://schemas.openxmlformats.org/officeDocument/2006/relationships/image" Target="../media/image8.svg"/><Relationship Id="rId12" Type="http://schemas.openxmlformats.org/officeDocument/2006/relationships/image" Target="../media/image11.em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hyperlink" Target="https://twitter.com/TrentiaLearning" TargetMode="External"/><Relationship Id="rId5" Type="http://schemas.openxmlformats.org/officeDocument/2006/relationships/hyperlink" Target="https://www.instagram.com/trentiaoficial/" TargetMode="External"/><Relationship Id="rId10" Type="http://schemas.openxmlformats.org/officeDocument/2006/relationships/image" Target="../media/image10.svg"/><Relationship Id="rId4" Type="http://schemas.openxmlformats.org/officeDocument/2006/relationships/hyperlink" Target="mailto:learning@trentia.net" TargetMode="External"/><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1D39D0E8-3547-466D-898D-504CF7EB5712}"/>
              </a:ext>
            </a:extLst>
          </p:cNvPr>
          <p:cNvSpPr>
            <a:spLocks noGrp="1"/>
          </p:cNvSpPr>
          <p:nvPr>
            <p:ph type="title"/>
          </p:nvPr>
        </p:nvSpPr>
        <p:spPr>
          <a:xfrm>
            <a:off x="662709" y="882447"/>
            <a:ext cx="5008417" cy="2350280"/>
          </a:xfrm>
        </p:spPr>
        <p:txBody>
          <a:bodyPr>
            <a:noAutofit/>
          </a:bodyPr>
          <a:lstStyle>
            <a:lvl1pPr>
              <a:defRPr sz="4800">
                <a:solidFill>
                  <a:srgbClr val="E62D39"/>
                </a:solidFill>
              </a:defRPr>
            </a:lvl1pPr>
          </a:lstStyle>
          <a:p>
            <a:r>
              <a:rPr lang="es-ES"/>
              <a:t>Haga clic para modificar el estilo de título del patrón</a:t>
            </a:r>
            <a:endParaRPr lang="ca-ES" dirty="0"/>
          </a:p>
        </p:txBody>
      </p:sp>
    </p:spTree>
    <p:extLst>
      <p:ext uri="{BB962C8B-B14F-4D97-AF65-F5344CB8AC3E}">
        <p14:creationId xmlns:p14="http://schemas.microsoft.com/office/powerpoint/2010/main" val="1267821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F94AF67-3FA9-4940-A59C-79066E0D13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2383" y="0"/>
            <a:ext cx="8969617" cy="6858000"/>
          </a:xfrm>
          <a:prstGeom prst="rect">
            <a:avLst/>
          </a:prstGeom>
        </p:spPr>
      </p:pic>
      <p:sp>
        <p:nvSpPr>
          <p:cNvPr id="4" name="Rectángulo 3">
            <a:extLst>
              <a:ext uri="{FF2B5EF4-FFF2-40B4-BE49-F238E27FC236}">
                <a16:creationId xmlns:a16="http://schemas.microsoft.com/office/drawing/2014/main" id="{0C2ACD48-0696-4736-A3D3-E248FF71E505}"/>
              </a:ext>
            </a:extLst>
          </p:cNvPr>
          <p:cNvSpPr/>
          <p:nvPr userDrawn="1"/>
        </p:nvSpPr>
        <p:spPr>
          <a:xfrm>
            <a:off x="0" y="0"/>
            <a:ext cx="3222383" cy="6858000"/>
          </a:xfrm>
          <a:prstGeom prst="rect">
            <a:avLst/>
          </a:prstGeom>
          <a:solidFill>
            <a:schemeClr val="bg1"/>
          </a:solidFill>
          <a:ln>
            <a:solidFill>
              <a:schemeClr val="bg1"/>
            </a:solidFill>
          </a:ln>
          <a:effectLst>
            <a:outerShdw blurRad="342900" dist="254000" dir="5400000" sx="96000" sy="96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pic>
        <p:nvPicPr>
          <p:cNvPr id="6" name="Imagen 5">
            <a:extLst>
              <a:ext uri="{FF2B5EF4-FFF2-40B4-BE49-F238E27FC236}">
                <a16:creationId xmlns:a16="http://schemas.microsoft.com/office/drawing/2014/main" id="{479B750C-E5D5-4724-8D7D-0E716A65498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6553" y="1896109"/>
            <a:ext cx="556396" cy="597232"/>
          </a:xfrm>
          <a:prstGeom prst="rect">
            <a:avLst/>
          </a:prstGeom>
        </p:spPr>
      </p:pic>
      <p:sp>
        <p:nvSpPr>
          <p:cNvPr id="7" name="CuadroTexto 6">
            <a:extLst>
              <a:ext uri="{FF2B5EF4-FFF2-40B4-BE49-F238E27FC236}">
                <a16:creationId xmlns:a16="http://schemas.microsoft.com/office/drawing/2014/main" id="{0EBC17A3-724C-4FBC-9C05-85FC9006DB7E}"/>
              </a:ext>
            </a:extLst>
          </p:cNvPr>
          <p:cNvSpPr txBox="1"/>
          <p:nvPr userDrawn="1"/>
        </p:nvSpPr>
        <p:spPr>
          <a:xfrm>
            <a:off x="190139" y="77512"/>
            <a:ext cx="2738803" cy="2308324"/>
          </a:xfrm>
          <a:prstGeom prst="rect">
            <a:avLst/>
          </a:prstGeom>
          <a:noFill/>
        </p:spPr>
        <p:txBody>
          <a:bodyPr wrap="square" rtlCol="0">
            <a:spAutoFit/>
          </a:bodyPr>
          <a:lstStyle/>
          <a:p>
            <a:r>
              <a:rPr lang="es-ES" sz="4800" b="1" dirty="0"/>
              <a:t>¿En que podemos ayudarte?</a:t>
            </a:r>
            <a:endParaRPr lang="ca-ES" sz="4800" b="1" dirty="0"/>
          </a:p>
        </p:txBody>
      </p:sp>
      <p:sp>
        <p:nvSpPr>
          <p:cNvPr id="8" name="Rectángulo 7">
            <a:extLst>
              <a:ext uri="{FF2B5EF4-FFF2-40B4-BE49-F238E27FC236}">
                <a16:creationId xmlns:a16="http://schemas.microsoft.com/office/drawing/2014/main" id="{5A65AB88-1C3C-4777-9D8A-873AE33FCAFA}"/>
              </a:ext>
            </a:extLst>
          </p:cNvPr>
          <p:cNvSpPr/>
          <p:nvPr userDrawn="1"/>
        </p:nvSpPr>
        <p:spPr>
          <a:xfrm>
            <a:off x="246329" y="2695080"/>
            <a:ext cx="2738803" cy="2523768"/>
          </a:xfrm>
          <a:prstGeom prst="rect">
            <a:avLst/>
          </a:prstGeom>
        </p:spPr>
        <p:txBody>
          <a:bodyPr wrap="square" anchor="t">
            <a:spAutoFit/>
          </a:bodyPr>
          <a:lstStyle/>
          <a:p>
            <a:pPr>
              <a:lnSpc>
                <a:spcPct val="150000"/>
              </a:lnSpc>
            </a:pPr>
            <a:r>
              <a:rPr lang="ca-ES" sz="1400" b="1" dirty="0" err="1">
                <a:solidFill>
                  <a:srgbClr val="E62D39"/>
                </a:solidFill>
                <a:cs typeface="Arial" panose="020B0604020202020204" pitchFamily="34" charset="0"/>
              </a:rPr>
              <a:t>Trentia</a:t>
            </a:r>
            <a:r>
              <a:rPr lang="ca-ES" sz="1400" b="1" dirty="0">
                <a:solidFill>
                  <a:srgbClr val="E62D39"/>
                </a:solidFill>
                <a:cs typeface="Arial" panose="020B0604020202020204" pitchFamily="34" charset="0"/>
              </a:rPr>
              <a:t> </a:t>
            </a:r>
            <a:r>
              <a:rPr lang="ca-ES" sz="1400" b="1" dirty="0" err="1">
                <a:solidFill>
                  <a:srgbClr val="E62D39"/>
                </a:solidFill>
                <a:cs typeface="Arial" panose="020B0604020202020204" pitchFamily="34" charset="0"/>
              </a:rPr>
              <a:t>Consulting</a:t>
            </a:r>
            <a:endParaRPr lang="ca-ES" sz="1400" b="1" dirty="0">
              <a:solidFill>
                <a:srgbClr val="E62D39"/>
              </a:solidFill>
              <a:cs typeface="Arial" panose="020B0604020202020204" pitchFamily="34" charset="0"/>
            </a:endParaRPr>
          </a:p>
          <a:p>
            <a:pPr>
              <a:lnSpc>
                <a:spcPct val="150000"/>
              </a:lnSpc>
            </a:pPr>
            <a:r>
              <a:rPr lang="es-ES" sz="1400" dirty="0">
                <a:solidFill>
                  <a:schemeClr val="tx1">
                    <a:lumMod val="85000"/>
                    <a:lumOff val="15000"/>
                  </a:schemeClr>
                </a:solidFill>
                <a:latin typeface="+mj-lt"/>
                <a:cs typeface="Arial" panose="020B0604020202020204" pitchFamily="34" charset="0"/>
              </a:rPr>
              <a:t>Calle Rocafort 241-243 4t 5a</a:t>
            </a:r>
            <a:endParaRPr lang="es-ES" sz="1400" dirty="0">
              <a:solidFill>
                <a:schemeClr val="tx1">
                  <a:lumMod val="85000"/>
                  <a:lumOff val="15000"/>
                </a:schemeClr>
              </a:solidFill>
              <a:latin typeface="+mj-lt"/>
              <a:cs typeface="Calibri Light"/>
            </a:endParaRPr>
          </a:p>
          <a:p>
            <a:pPr>
              <a:lnSpc>
                <a:spcPct val="150000"/>
              </a:lnSpc>
            </a:pPr>
            <a:r>
              <a:rPr lang="es-ES" sz="1400" dirty="0">
                <a:solidFill>
                  <a:schemeClr val="tx1">
                    <a:lumMod val="85000"/>
                    <a:lumOff val="15000"/>
                  </a:schemeClr>
                </a:solidFill>
                <a:latin typeface="+mj-lt"/>
                <a:cs typeface="Arial" panose="020B0604020202020204" pitchFamily="34" charset="0"/>
              </a:rPr>
              <a:t>08029 Barcelona</a:t>
            </a:r>
          </a:p>
          <a:p>
            <a:pPr>
              <a:lnSpc>
                <a:spcPct val="150000"/>
              </a:lnSpc>
            </a:pPr>
            <a:r>
              <a:rPr lang="es-ES" sz="1400" dirty="0">
                <a:solidFill>
                  <a:schemeClr val="tx1">
                    <a:lumMod val="85000"/>
                    <a:lumOff val="15000"/>
                  </a:schemeClr>
                </a:solidFill>
                <a:latin typeface="+mj-lt"/>
                <a:cs typeface="Arial" panose="020B0604020202020204" pitchFamily="34" charset="0"/>
              </a:rPr>
              <a:t>Tel. (+34) 934 19 88 64</a:t>
            </a:r>
          </a:p>
          <a:p>
            <a:pPr>
              <a:lnSpc>
                <a:spcPct val="150000"/>
              </a:lnSpc>
            </a:pPr>
            <a:r>
              <a:rPr lang="es-ES" sz="1400" dirty="0">
                <a:solidFill>
                  <a:schemeClr val="tx1">
                    <a:lumMod val="85000"/>
                    <a:lumOff val="15000"/>
                  </a:schemeClr>
                </a:solidFill>
                <a:latin typeface="+mj-lt"/>
                <a:cs typeface="Arial" panose="020B0604020202020204" pitchFamily="34" charset="0"/>
              </a:rPr>
              <a:t>Fax. (+34) 934 19 35 71</a:t>
            </a:r>
            <a:br>
              <a:rPr lang="es-ES" sz="1400" dirty="0">
                <a:solidFill>
                  <a:schemeClr val="tx1">
                    <a:lumMod val="85000"/>
                    <a:lumOff val="15000"/>
                  </a:schemeClr>
                </a:solidFill>
                <a:latin typeface="+mj-lt"/>
                <a:cs typeface="Arial" panose="020B0604020202020204" pitchFamily="34" charset="0"/>
              </a:rPr>
            </a:br>
            <a:endParaRPr lang="es-ES" sz="1400" dirty="0">
              <a:solidFill>
                <a:schemeClr val="tx1">
                  <a:lumMod val="85000"/>
                  <a:lumOff val="15000"/>
                </a:schemeClr>
              </a:solidFill>
              <a:latin typeface="+mj-lt"/>
              <a:cs typeface="Arial" panose="020B0604020202020204" pitchFamily="34" charset="0"/>
            </a:endParaRPr>
          </a:p>
          <a:p>
            <a:r>
              <a:rPr lang="ca-ES" sz="1400" dirty="0"/>
              <a:t>www.trentialearning.net</a:t>
            </a:r>
            <a:r>
              <a:rPr lang="es-ES" sz="1400" dirty="0">
                <a:solidFill>
                  <a:schemeClr val="tx1">
                    <a:lumMod val="85000"/>
                    <a:lumOff val="15000"/>
                  </a:schemeClr>
                </a:solidFill>
                <a:latin typeface="+mj-lt"/>
                <a:cs typeface="Arial" panose="020B0604020202020204" pitchFamily="34" charset="0"/>
              </a:rPr>
              <a:t>· </a:t>
            </a:r>
            <a:r>
              <a:rPr lang="ca-ES" sz="1400" b="0" i="0" u="none" strike="noStrike"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learning@trentia.net</a:t>
            </a:r>
            <a:endParaRPr lang="es-ES" sz="1400" dirty="0">
              <a:solidFill>
                <a:schemeClr val="tx1"/>
              </a:solidFill>
              <a:latin typeface="+mj-lt"/>
              <a:cs typeface="Arial" panose="020B0604020202020204" pitchFamily="34" charset="0"/>
            </a:endParaRPr>
          </a:p>
        </p:txBody>
      </p:sp>
      <p:pic>
        <p:nvPicPr>
          <p:cNvPr id="10" name="Gráfico 9">
            <a:hlinkClick r:id="rId5"/>
            <a:extLst>
              <a:ext uri="{FF2B5EF4-FFF2-40B4-BE49-F238E27FC236}">
                <a16:creationId xmlns:a16="http://schemas.microsoft.com/office/drawing/2014/main" id="{E9520236-465B-4913-AAF0-4128E837FA5E}"/>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7388" y="5968326"/>
            <a:ext cx="216000" cy="216000"/>
          </a:xfrm>
          <a:prstGeom prst="rect">
            <a:avLst/>
          </a:prstGeom>
        </p:spPr>
      </p:pic>
      <p:pic>
        <p:nvPicPr>
          <p:cNvPr id="11" name="Gráfico 10">
            <a:hlinkClick r:id="rId8"/>
            <a:extLst>
              <a:ext uri="{FF2B5EF4-FFF2-40B4-BE49-F238E27FC236}">
                <a16:creationId xmlns:a16="http://schemas.microsoft.com/office/drawing/2014/main" id="{B27E71F2-9ED3-4653-9C15-1F8648307300}"/>
              </a:ext>
            </a:extLst>
          </p:cNvPr>
          <p:cNvPicPr>
            <a:picLocks noChangeAspect="1"/>
          </p:cNvPicPr>
          <p:nvPr userDrawn="1"/>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5796" y="5950038"/>
            <a:ext cx="216000" cy="216000"/>
          </a:xfrm>
          <a:prstGeom prst="rect">
            <a:avLst/>
          </a:prstGeom>
        </p:spPr>
      </p:pic>
      <p:pic>
        <p:nvPicPr>
          <p:cNvPr id="12" name="Imagen 11">
            <a:hlinkClick r:id="rId11"/>
            <a:extLst>
              <a:ext uri="{FF2B5EF4-FFF2-40B4-BE49-F238E27FC236}">
                <a16:creationId xmlns:a16="http://schemas.microsoft.com/office/drawing/2014/main" id="{F4FE13D8-695B-4584-B06A-5CFFCD94888D}"/>
              </a:ext>
            </a:extLst>
          </p:cNvPr>
          <p:cNvPicPr>
            <a:picLocks noChangeAspect="1"/>
          </p:cNvPicPr>
          <p:nvPr userDrawn="1"/>
        </p:nvPicPr>
        <p:blipFill>
          <a:blip r:embed="rId12"/>
          <a:stretch>
            <a:fillRect/>
          </a:stretch>
        </p:blipFill>
        <p:spPr>
          <a:xfrm>
            <a:off x="876592" y="5968326"/>
            <a:ext cx="216000" cy="216000"/>
          </a:xfrm>
          <a:prstGeom prst="rect">
            <a:avLst/>
          </a:prstGeom>
        </p:spPr>
      </p:pic>
    </p:spTree>
    <p:extLst>
      <p:ext uri="{BB962C8B-B14F-4D97-AF65-F5344CB8AC3E}">
        <p14:creationId xmlns:p14="http://schemas.microsoft.com/office/powerpoint/2010/main" val="189609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AE80B5A7-D855-46BA-9970-DA41BABEA69F}"/>
              </a:ext>
            </a:extLst>
          </p:cNvPr>
          <p:cNvSpPr/>
          <p:nvPr userDrawn="1"/>
        </p:nvSpPr>
        <p:spPr>
          <a:xfrm>
            <a:off x="6059488" y="0"/>
            <a:ext cx="613251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2" name="Título 1"/>
          <p:cNvSpPr>
            <a:spLocks noGrp="1"/>
          </p:cNvSpPr>
          <p:nvPr>
            <p:ph type="title" hasCustomPrompt="1"/>
          </p:nvPr>
        </p:nvSpPr>
        <p:spPr>
          <a:xfrm>
            <a:off x="1400102" y="1473575"/>
            <a:ext cx="4335680" cy="549189"/>
          </a:xfrm>
        </p:spPr>
        <p:txBody>
          <a:bodyPr/>
          <a:lstStyle>
            <a:lvl1pPr>
              <a:defRPr/>
            </a:lvl1pPr>
          </a:lstStyle>
          <a:p>
            <a:r>
              <a:rPr lang="es-ES" dirty="0"/>
              <a:t>Modificar el título</a:t>
            </a:r>
            <a:endParaRPr lang="ca-ES" dirty="0"/>
          </a:p>
        </p:txBody>
      </p:sp>
      <p:sp>
        <p:nvSpPr>
          <p:cNvPr id="3" name="Marcador de contenido 2"/>
          <p:cNvSpPr>
            <a:spLocks noGrp="1"/>
          </p:cNvSpPr>
          <p:nvPr>
            <p:ph idx="1" hasCustomPrompt="1"/>
          </p:nvPr>
        </p:nvSpPr>
        <p:spPr>
          <a:xfrm>
            <a:off x="1400102" y="2239151"/>
            <a:ext cx="4335681" cy="3634049"/>
          </a:xfrm>
          <a:prstGeom prst="rect">
            <a:avLst/>
          </a:prstGeom>
        </p:spPr>
        <p:txBody>
          <a:bodyPr>
            <a:normAutofit/>
          </a:bodyPr>
          <a:lstStyle>
            <a:lvl1pPr marL="0" indent="0">
              <a:lnSpc>
                <a:spcPct val="150000"/>
              </a:lnSpc>
              <a:buNone/>
              <a:defRPr sz="1600"/>
            </a:lvl1pPr>
            <a:lvl2pPr marL="457200" indent="0">
              <a:lnSpc>
                <a:spcPct val="150000"/>
              </a:lnSpc>
              <a:buNone/>
              <a:defRPr sz="1600"/>
            </a:lvl2pPr>
            <a:lvl3pPr>
              <a:lnSpc>
                <a:spcPct val="150000"/>
              </a:lnSpc>
              <a:defRPr sz="1600"/>
            </a:lvl3pPr>
          </a:lstStyle>
          <a:p>
            <a:pPr lvl="0"/>
            <a:r>
              <a:rPr lang="es-ES" dirty="0"/>
              <a:t>Haga clic para modificar el estilo de texto del patrón.</a:t>
            </a:r>
          </a:p>
        </p:txBody>
      </p:sp>
      <p:sp>
        <p:nvSpPr>
          <p:cNvPr id="7" name="Marcador de número de diapositiva 5">
            <a:extLst>
              <a:ext uri="{FF2B5EF4-FFF2-40B4-BE49-F238E27FC236}">
                <a16:creationId xmlns:a16="http://schemas.microsoft.com/office/drawing/2014/main" id="{DA5F44F7-0EEB-400B-AD8A-D5B9D2F16EC4}"/>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cxnSp>
        <p:nvCxnSpPr>
          <p:cNvPr id="9" name="Conector recto 8">
            <a:extLst>
              <a:ext uri="{FF2B5EF4-FFF2-40B4-BE49-F238E27FC236}">
                <a16:creationId xmlns:a16="http://schemas.microsoft.com/office/drawing/2014/main" id="{64154FD7-7774-46F9-82CD-F1C3CD8D8996}"/>
              </a:ext>
            </a:extLst>
          </p:cNvPr>
          <p:cNvCxnSpPr>
            <a:cxnSpLocks/>
          </p:cNvCxnSpPr>
          <p:nvPr userDrawn="1"/>
        </p:nvCxnSpPr>
        <p:spPr>
          <a:xfrm>
            <a:off x="600001"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2">
            <a:extLst>
              <a:ext uri="{FF2B5EF4-FFF2-40B4-BE49-F238E27FC236}">
                <a16:creationId xmlns:a16="http://schemas.microsoft.com/office/drawing/2014/main" id="{D274DBDB-B885-4768-85BC-3056D1886009}"/>
              </a:ext>
            </a:extLst>
          </p:cNvPr>
          <p:cNvSpPr>
            <a:spLocks noGrp="1"/>
          </p:cNvSpPr>
          <p:nvPr>
            <p:ph type="pic" idx="10"/>
          </p:nvPr>
        </p:nvSpPr>
        <p:spPr>
          <a:xfrm>
            <a:off x="6825672" y="987425"/>
            <a:ext cx="4608946"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ca-ES"/>
          </a:p>
        </p:txBody>
      </p:sp>
      <p:sp>
        <p:nvSpPr>
          <p:cNvPr id="13" name="Marcador de contenido 11">
            <a:extLst>
              <a:ext uri="{FF2B5EF4-FFF2-40B4-BE49-F238E27FC236}">
                <a16:creationId xmlns:a16="http://schemas.microsoft.com/office/drawing/2014/main" id="{EF5B11F9-EE2A-4636-B134-35AABDDA5DE8}"/>
              </a:ext>
            </a:extLst>
          </p:cNvPr>
          <p:cNvSpPr>
            <a:spLocks noGrp="1"/>
          </p:cNvSpPr>
          <p:nvPr>
            <p:ph sz="quarter" idx="11" hasCustomPrompt="1"/>
          </p:nvPr>
        </p:nvSpPr>
        <p:spPr>
          <a:xfrm>
            <a:off x="1400102" y="1062611"/>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2704349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AE80B5A7-D855-46BA-9970-DA41BABEA69F}"/>
              </a:ext>
            </a:extLst>
          </p:cNvPr>
          <p:cNvSpPr/>
          <p:nvPr userDrawn="1"/>
        </p:nvSpPr>
        <p:spPr>
          <a:xfrm>
            <a:off x="0" y="0"/>
            <a:ext cx="613251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7" name="Marcador de número de diapositiva 5">
            <a:extLst>
              <a:ext uri="{FF2B5EF4-FFF2-40B4-BE49-F238E27FC236}">
                <a16:creationId xmlns:a16="http://schemas.microsoft.com/office/drawing/2014/main" id="{DA5F44F7-0EEB-400B-AD8A-D5B9D2F16EC4}"/>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sp>
        <p:nvSpPr>
          <p:cNvPr id="11" name="Marcador de posición de imagen 2">
            <a:extLst>
              <a:ext uri="{FF2B5EF4-FFF2-40B4-BE49-F238E27FC236}">
                <a16:creationId xmlns:a16="http://schemas.microsoft.com/office/drawing/2014/main" id="{D274DBDB-B885-4768-85BC-3056D1886009}"/>
              </a:ext>
            </a:extLst>
          </p:cNvPr>
          <p:cNvSpPr>
            <a:spLocks noGrp="1"/>
          </p:cNvSpPr>
          <p:nvPr>
            <p:ph type="pic" idx="10"/>
          </p:nvPr>
        </p:nvSpPr>
        <p:spPr>
          <a:xfrm>
            <a:off x="766184" y="987425"/>
            <a:ext cx="4608946"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ca-ES"/>
          </a:p>
        </p:txBody>
      </p:sp>
      <p:sp>
        <p:nvSpPr>
          <p:cNvPr id="16" name="Título 1">
            <a:extLst>
              <a:ext uri="{FF2B5EF4-FFF2-40B4-BE49-F238E27FC236}">
                <a16:creationId xmlns:a16="http://schemas.microsoft.com/office/drawing/2014/main" id="{767F2CC8-DECE-4AE5-933C-76EDD3D2A8E7}"/>
              </a:ext>
            </a:extLst>
          </p:cNvPr>
          <p:cNvSpPr>
            <a:spLocks noGrp="1"/>
          </p:cNvSpPr>
          <p:nvPr>
            <p:ph type="title" hasCustomPrompt="1"/>
          </p:nvPr>
        </p:nvSpPr>
        <p:spPr>
          <a:xfrm>
            <a:off x="6600179" y="1473575"/>
            <a:ext cx="4335680" cy="549189"/>
          </a:xfrm>
        </p:spPr>
        <p:txBody>
          <a:bodyPr/>
          <a:lstStyle>
            <a:lvl1pPr>
              <a:defRPr/>
            </a:lvl1pPr>
          </a:lstStyle>
          <a:p>
            <a:r>
              <a:rPr lang="es-ES" dirty="0"/>
              <a:t>Modificar el título</a:t>
            </a:r>
            <a:endParaRPr lang="ca-ES" dirty="0"/>
          </a:p>
        </p:txBody>
      </p:sp>
      <p:sp>
        <p:nvSpPr>
          <p:cNvPr id="17" name="Marcador de contenido 2">
            <a:extLst>
              <a:ext uri="{FF2B5EF4-FFF2-40B4-BE49-F238E27FC236}">
                <a16:creationId xmlns:a16="http://schemas.microsoft.com/office/drawing/2014/main" id="{696BE52C-CFB4-4B0D-B7C0-54E149D654EE}"/>
              </a:ext>
            </a:extLst>
          </p:cNvPr>
          <p:cNvSpPr>
            <a:spLocks noGrp="1"/>
          </p:cNvSpPr>
          <p:nvPr>
            <p:ph idx="1" hasCustomPrompt="1"/>
          </p:nvPr>
        </p:nvSpPr>
        <p:spPr>
          <a:xfrm>
            <a:off x="6600179" y="2239151"/>
            <a:ext cx="4335681" cy="3634049"/>
          </a:xfrm>
          <a:prstGeom prst="rect">
            <a:avLst/>
          </a:prstGeom>
        </p:spPr>
        <p:txBody>
          <a:bodyPr>
            <a:normAutofit/>
          </a:bodyPr>
          <a:lstStyle>
            <a:lvl1pPr marL="0" indent="0">
              <a:lnSpc>
                <a:spcPct val="150000"/>
              </a:lnSpc>
              <a:buNone/>
              <a:defRPr sz="1600"/>
            </a:lvl1pPr>
            <a:lvl2pPr marL="457200" indent="0">
              <a:lnSpc>
                <a:spcPct val="150000"/>
              </a:lnSpc>
              <a:buNone/>
              <a:defRPr sz="1600"/>
            </a:lvl2pPr>
            <a:lvl3pPr>
              <a:lnSpc>
                <a:spcPct val="150000"/>
              </a:lnSpc>
              <a:defRPr sz="1600"/>
            </a:lvl3pPr>
          </a:lstStyle>
          <a:p>
            <a:pPr lvl="0"/>
            <a:r>
              <a:rPr lang="es-ES" dirty="0"/>
              <a:t>Haga clic para modificar el estilo de texto del patrón.</a:t>
            </a:r>
          </a:p>
        </p:txBody>
      </p:sp>
      <p:cxnSp>
        <p:nvCxnSpPr>
          <p:cNvPr id="18" name="Conector recto 17">
            <a:extLst>
              <a:ext uri="{FF2B5EF4-FFF2-40B4-BE49-F238E27FC236}">
                <a16:creationId xmlns:a16="http://schemas.microsoft.com/office/drawing/2014/main" id="{B01C42A9-0842-4E45-928F-91FE4749F1F9}"/>
              </a:ext>
            </a:extLst>
          </p:cNvPr>
          <p:cNvCxnSpPr>
            <a:cxnSpLocks/>
          </p:cNvCxnSpPr>
          <p:nvPr userDrawn="1"/>
        </p:nvCxnSpPr>
        <p:spPr>
          <a:xfrm>
            <a:off x="5800078"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10" name="Marcador de contenido 11">
            <a:extLst>
              <a:ext uri="{FF2B5EF4-FFF2-40B4-BE49-F238E27FC236}">
                <a16:creationId xmlns:a16="http://schemas.microsoft.com/office/drawing/2014/main" id="{77A270EF-A624-4C8A-A10F-0C6BBB84A397}"/>
              </a:ext>
            </a:extLst>
          </p:cNvPr>
          <p:cNvSpPr>
            <a:spLocks noGrp="1"/>
          </p:cNvSpPr>
          <p:nvPr>
            <p:ph sz="quarter" idx="11" hasCustomPrompt="1"/>
          </p:nvPr>
        </p:nvSpPr>
        <p:spPr>
          <a:xfrm>
            <a:off x="6600179" y="1108385"/>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2533322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AE80B5A7-D855-46BA-9970-DA41BABEA69F}"/>
              </a:ext>
            </a:extLst>
          </p:cNvPr>
          <p:cNvSpPr/>
          <p:nvPr userDrawn="1"/>
        </p:nvSpPr>
        <p:spPr>
          <a:xfrm>
            <a:off x="8996218" y="0"/>
            <a:ext cx="319578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7" name="Marcador de número de diapositiva 5">
            <a:extLst>
              <a:ext uri="{FF2B5EF4-FFF2-40B4-BE49-F238E27FC236}">
                <a16:creationId xmlns:a16="http://schemas.microsoft.com/office/drawing/2014/main" id="{DA5F44F7-0EEB-400B-AD8A-D5B9D2F16EC4}"/>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cxnSp>
        <p:nvCxnSpPr>
          <p:cNvPr id="9" name="Conector recto 8">
            <a:extLst>
              <a:ext uri="{FF2B5EF4-FFF2-40B4-BE49-F238E27FC236}">
                <a16:creationId xmlns:a16="http://schemas.microsoft.com/office/drawing/2014/main" id="{64154FD7-7774-46F9-82CD-F1C3CD8D8996}"/>
              </a:ext>
            </a:extLst>
          </p:cNvPr>
          <p:cNvCxnSpPr>
            <a:cxnSpLocks/>
          </p:cNvCxnSpPr>
          <p:nvPr userDrawn="1"/>
        </p:nvCxnSpPr>
        <p:spPr>
          <a:xfrm>
            <a:off x="600001"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2">
            <a:extLst>
              <a:ext uri="{FF2B5EF4-FFF2-40B4-BE49-F238E27FC236}">
                <a16:creationId xmlns:a16="http://schemas.microsoft.com/office/drawing/2014/main" id="{D274DBDB-B885-4768-85BC-3056D1886009}"/>
              </a:ext>
            </a:extLst>
          </p:cNvPr>
          <p:cNvSpPr>
            <a:spLocks noGrp="1"/>
          </p:cNvSpPr>
          <p:nvPr>
            <p:ph type="pic" idx="10"/>
          </p:nvPr>
        </p:nvSpPr>
        <p:spPr>
          <a:xfrm>
            <a:off x="9541163" y="987425"/>
            <a:ext cx="2050835"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ca-ES"/>
          </a:p>
        </p:txBody>
      </p:sp>
      <p:sp>
        <p:nvSpPr>
          <p:cNvPr id="12" name="Título 1">
            <a:extLst>
              <a:ext uri="{FF2B5EF4-FFF2-40B4-BE49-F238E27FC236}">
                <a16:creationId xmlns:a16="http://schemas.microsoft.com/office/drawing/2014/main" id="{185030A5-BD46-4F10-AAE4-5EBDE1F94724}"/>
              </a:ext>
            </a:extLst>
          </p:cNvPr>
          <p:cNvSpPr>
            <a:spLocks noGrp="1"/>
          </p:cNvSpPr>
          <p:nvPr>
            <p:ph type="title" hasCustomPrompt="1"/>
          </p:nvPr>
        </p:nvSpPr>
        <p:spPr>
          <a:xfrm>
            <a:off x="1400101" y="1473575"/>
            <a:ext cx="6884915" cy="549189"/>
          </a:xfrm>
        </p:spPr>
        <p:txBody>
          <a:bodyPr/>
          <a:lstStyle>
            <a:lvl1pPr>
              <a:defRPr/>
            </a:lvl1pPr>
          </a:lstStyle>
          <a:p>
            <a:r>
              <a:rPr lang="es-ES" dirty="0"/>
              <a:t>Modificar el título</a:t>
            </a:r>
            <a:endParaRPr lang="ca-ES" dirty="0"/>
          </a:p>
        </p:txBody>
      </p:sp>
      <p:sp>
        <p:nvSpPr>
          <p:cNvPr id="13" name="Marcador de contenido 2">
            <a:extLst>
              <a:ext uri="{FF2B5EF4-FFF2-40B4-BE49-F238E27FC236}">
                <a16:creationId xmlns:a16="http://schemas.microsoft.com/office/drawing/2014/main" id="{377A0A7C-2D6D-4BF5-A258-D9AD721E2BCC}"/>
              </a:ext>
            </a:extLst>
          </p:cNvPr>
          <p:cNvSpPr>
            <a:spLocks noGrp="1"/>
          </p:cNvSpPr>
          <p:nvPr>
            <p:ph idx="1" hasCustomPrompt="1"/>
          </p:nvPr>
        </p:nvSpPr>
        <p:spPr>
          <a:xfrm>
            <a:off x="1400102" y="2239151"/>
            <a:ext cx="6884916" cy="3634049"/>
          </a:xfrm>
          <a:prstGeom prst="rect">
            <a:avLst/>
          </a:prstGeom>
        </p:spPr>
        <p:txBody>
          <a:bodyPr/>
          <a:lstStyle>
            <a:lvl1pPr marL="0" indent="0">
              <a:buNone/>
              <a:defRPr/>
            </a:lvl1pPr>
          </a:lstStyle>
          <a:p>
            <a:pPr lvl="0"/>
            <a:r>
              <a:rPr lang="es-ES" dirty="0"/>
              <a:t>Haga clic para modificar el estilo de texto del patrón</a:t>
            </a:r>
          </a:p>
        </p:txBody>
      </p:sp>
      <p:sp>
        <p:nvSpPr>
          <p:cNvPr id="14" name="Marcador de contenido 11">
            <a:extLst>
              <a:ext uri="{FF2B5EF4-FFF2-40B4-BE49-F238E27FC236}">
                <a16:creationId xmlns:a16="http://schemas.microsoft.com/office/drawing/2014/main" id="{01BF2F7D-8F0D-47B6-B9B1-E161A1536A22}"/>
              </a:ext>
            </a:extLst>
          </p:cNvPr>
          <p:cNvSpPr>
            <a:spLocks noGrp="1"/>
          </p:cNvSpPr>
          <p:nvPr>
            <p:ph sz="quarter" idx="11" hasCustomPrompt="1"/>
          </p:nvPr>
        </p:nvSpPr>
        <p:spPr>
          <a:xfrm>
            <a:off x="1400102" y="1062611"/>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217085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5" name="Marcador de número de diapositiva 5">
            <a:extLst>
              <a:ext uri="{FF2B5EF4-FFF2-40B4-BE49-F238E27FC236}">
                <a16:creationId xmlns:a16="http://schemas.microsoft.com/office/drawing/2014/main" id="{B9F2B901-9ED7-41FE-8399-4C5900ABA89C}"/>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cxnSp>
        <p:nvCxnSpPr>
          <p:cNvPr id="7" name="Conector recto 6">
            <a:extLst>
              <a:ext uri="{FF2B5EF4-FFF2-40B4-BE49-F238E27FC236}">
                <a16:creationId xmlns:a16="http://schemas.microsoft.com/office/drawing/2014/main" id="{F1F008AB-65CD-4E4F-927C-7D02834788EF}"/>
              </a:ext>
            </a:extLst>
          </p:cNvPr>
          <p:cNvCxnSpPr>
            <a:cxnSpLocks/>
          </p:cNvCxnSpPr>
          <p:nvPr userDrawn="1"/>
        </p:nvCxnSpPr>
        <p:spPr>
          <a:xfrm>
            <a:off x="600001"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10" name="Título 1">
            <a:extLst>
              <a:ext uri="{FF2B5EF4-FFF2-40B4-BE49-F238E27FC236}">
                <a16:creationId xmlns:a16="http://schemas.microsoft.com/office/drawing/2014/main" id="{55EE1933-8D23-4FC9-A13C-BDEF6FC9E532}"/>
              </a:ext>
            </a:extLst>
          </p:cNvPr>
          <p:cNvSpPr>
            <a:spLocks noGrp="1"/>
          </p:cNvSpPr>
          <p:nvPr>
            <p:ph type="title" hasCustomPrompt="1"/>
          </p:nvPr>
        </p:nvSpPr>
        <p:spPr>
          <a:xfrm>
            <a:off x="1400102" y="1473575"/>
            <a:ext cx="10025280" cy="549189"/>
          </a:xfrm>
        </p:spPr>
        <p:txBody>
          <a:bodyPr/>
          <a:lstStyle>
            <a:lvl1pPr>
              <a:defRPr/>
            </a:lvl1pPr>
          </a:lstStyle>
          <a:p>
            <a:r>
              <a:rPr lang="es-ES" dirty="0"/>
              <a:t>Modificar el título</a:t>
            </a:r>
            <a:endParaRPr lang="ca-ES" dirty="0"/>
          </a:p>
        </p:txBody>
      </p:sp>
      <p:sp>
        <p:nvSpPr>
          <p:cNvPr id="11" name="Marcador de contenido 2">
            <a:extLst>
              <a:ext uri="{FF2B5EF4-FFF2-40B4-BE49-F238E27FC236}">
                <a16:creationId xmlns:a16="http://schemas.microsoft.com/office/drawing/2014/main" id="{A73C5160-BBA8-43C0-BCF6-92F14EBEC6BB}"/>
              </a:ext>
            </a:extLst>
          </p:cNvPr>
          <p:cNvSpPr>
            <a:spLocks noGrp="1"/>
          </p:cNvSpPr>
          <p:nvPr>
            <p:ph idx="1" hasCustomPrompt="1"/>
          </p:nvPr>
        </p:nvSpPr>
        <p:spPr>
          <a:xfrm>
            <a:off x="1400102" y="2239151"/>
            <a:ext cx="10025282" cy="3634049"/>
          </a:xfrm>
          <a:prstGeom prst="rect">
            <a:avLst/>
          </a:prstGeom>
        </p:spPr>
        <p:txBody>
          <a:bodyPr/>
          <a:lstStyle>
            <a:lvl1pPr marL="0" indent="0">
              <a:buNone/>
              <a:defRPr/>
            </a:lvl1pPr>
          </a:lstStyle>
          <a:p>
            <a:pPr lvl="0"/>
            <a:r>
              <a:rPr lang="es-ES" dirty="0"/>
              <a:t>Haga clic para modificar el estilo de texto del patrón</a:t>
            </a:r>
          </a:p>
        </p:txBody>
      </p:sp>
      <p:sp>
        <p:nvSpPr>
          <p:cNvPr id="9" name="Marcador de contenido 11">
            <a:extLst>
              <a:ext uri="{FF2B5EF4-FFF2-40B4-BE49-F238E27FC236}">
                <a16:creationId xmlns:a16="http://schemas.microsoft.com/office/drawing/2014/main" id="{41F2B8D5-B4FE-4B6E-9C15-A34AA8B8E6F6}"/>
              </a:ext>
            </a:extLst>
          </p:cNvPr>
          <p:cNvSpPr>
            <a:spLocks noGrp="1"/>
          </p:cNvSpPr>
          <p:nvPr>
            <p:ph sz="quarter" idx="11" hasCustomPrompt="1"/>
          </p:nvPr>
        </p:nvSpPr>
        <p:spPr>
          <a:xfrm>
            <a:off x="1400102" y="1062611"/>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1365865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5" name="Marcador de número de diapositiva 5">
            <a:extLst>
              <a:ext uri="{FF2B5EF4-FFF2-40B4-BE49-F238E27FC236}">
                <a16:creationId xmlns:a16="http://schemas.microsoft.com/office/drawing/2014/main" id="{B9F2B901-9ED7-41FE-8399-4C5900ABA89C}"/>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cxnSp>
        <p:nvCxnSpPr>
          <p:cNvPr id="7" name="Conector recto 6">
            <a:extLst>
              <a:ext uri="{FF2B5EF4-FFF2-40B4-BE49-F238E27FC236}">
                <a16:creationId xmlns:a16="http://schemas.microsoft.com/office/drawing/2014/main" id="{F1F008AB-65CD-4E4F-927C-7D02834788EF}"/>
              </a:ext>
            </a:extLst>
          </p:cNvPr>
          <p:cNvCxnSpPr>
            <a:cxnSpLocks/>
          </p:cNvCxnSpPr>
          <p:nvPr userDrawn="1"/>
        </p:nvCxnSpPr>
        <p:spPr>
          <a:xfrm>
            <a:off x="600001"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9CC76193-6C0A-42D1-AD6C-658E0392D1AD}"/>
              </a:ext>
            </a:extLst>
          </p:cNvPr>
          <p:cNvSpPr/>
          <p:nvPr userDrawn="1"/>
        </p:nvSpPr>
        <p:spPr>
          <a:xfrm>
            <a:off x="1" y="3085545"/>
            <a:ext cx="12242406" cy="378959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14" name="Rectángulo: esquinas redondeadas 13">
            <a:extLst>
              <a:ext uri="{FF2B5EF4-FFF2-40B4-BE49-F238E27FC236}">
                <a16:creationId xmlns:a16="http://schemas.microsoft.com/office/drawing/2014/main" id="{F7187B17-32B1-4BF3-9425-646E9591B5F1}"/>
              </a:ext>
            </a:extLst>
          </p:cNvPr>
          <p:cNvSpPr/>
          <p:nvPr userDrawn="1"/>
        </p:nvSpPr>
        <p:spPr>
          <a:xfrm rot="10800000">
            <a:off x="4520234" y="3429055"/>
            <a:ext cx="3222000" cy="2833200"/>
          </a:xfrm>
          <a:prstGeom prst="roundRect">
            <a:avLst>
              <a:gd name="adj" fmla="val 10049"/>
            </a:avLst>
          </a:prstGeom>
          <a:solidFill>
            <a:schemeClr val="bg1"/>
          </a:solidFill>
          <a:ln>
            <a:noFill/>
          </a:ln>
          <a:effectLst>
            <a:outerShdw blurRad="342900" dist="254000" dir="5400000" sx="96000" sy="96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dirty="0"/>
              <a:t> </a:t>
            </a:r>
          </a:p>
        </p:txBody>
      </p:sp>
      <p:sp>
        <p:nvSpPr>
          <p:cNvPr id="15" name="Rectángulo: esquinas redondeadas 14">
            <a:extLst>
              <a:ext uri="{FF2B5EF4-FFF2-40B4-BE49-F238E27FC236}">
                <a16:creationId xmlns:a16="http://schemas.microsoft.com/office/drawing/2014/main" id="{FD005A8B-4A19-4DC4-8DA7-003BB62AE422}"/>
              </a:ext>
            </a:extLst>
          </p:cNvPr>
          <p:cNvSpPr/>
          <p:nvPr userDrawn="1"/>
        </p:nvSpPr>
        <p:spPr>
          <a:xfrm rot="10800000">
            <a:off x="8261078" y="3429000"/>
            <a:ext cx="3225600" cy="2833200"/>
          </a:xfrm>
          <a:prstGeom prst="roundRect">
            <a:avLst>
              <a:gd name="adj" fmla="val 10049"/>
            </a:avLst>
          </a:prstGeom>
          <a:solidFill>
            <a:schemeClr val="bg1"/>
          </a:solidFill>
          <a:ln>
            <a:noFill/>
          </a:ln>
          <a:effectLst>
            <a:outerShdw blurRad="342900" dist="254000" dir="5400000" sx="96000" sy="96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dirty="0"/>
              <a:t> </a:t>
            </a:r>
          </a:p>
        </p:txBody>
      </p:sp>
      <p:sp>
        <p:nvSpPr>
          <p:cNvPr id="16" name="Rectángulo: esquinas redondeadas 15">
            <a:extLst>
              <a:ext uri="{FF2B5EF4-FFF2-40B4-BE49-F238E27FC236}">
                <a16:creationId xmlns:a16="http://schemas.microsoft.com/office/drawing/2014/main" id="{DC53E433-FF03-4892-9817-AF2180F3D1B3}"/>
              </a:ext>
            </a:extLst>
          </p:cNvPr>
          <p:cNvSpPr/>
          <p:nvPr userDrawn="1"/>
        </p:nvSpPr>
        <p:spPr>
          <a:xfrm rot="10800000">
            <a:off x="775155" y="3429000"/>
            <a:ext cx="3226234" cy="2833255"/>
          </a:xfrm>
          <a:prstGeom prst="roundRect">
            <a:avLst>
              <a:gd name="adj" fmla="val 10049"/>
            </a:avLst>
          </a:prstGeom>
          <a:solidFill>
            <a:schemeClr val="bg1"/>
          </a:solidFill>
          <a:ln>
            <a:noFill/>
          </a:ln>
          <a:effectLst>
            <a:outerShdw blurRad="342900" dist="254000" dir="5400000" sx="96000" sy="96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cxnSp>
        <p:nvCxnSpPr>
          <p:cNvPr id="17" name="Conector recto 16">
            <a:extLst>
              <a:ext uri="{FF2B5EF4-FFF2-40B4-BE49-F238E27FC236}">
                <a16:creationId xmlns:a16="http://schemas.microsoft.com/office/drawing/2014/main" id="{AA1E3AD6-1295-4106-BF04-A403DF8E4DE9}"/>
              </a:ext>
            </a:extLst>
          </p:cNvPr>
          <p:cNvCxnSpPr>
            <a:cxnSpLocks/>
          </p:cNvCxnSpPr>
          <p:nvPr userDrawn="1"/>
        </p:nvCxnSpPr>
        <p:spPr>
          <a:xfrm>
            <a:off x="0" y="6513369"/>
            <a:ext cx="1224240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Gráfico 17">
            <a:extLst>
              <a:ext uri="{FF2B5EF4-FFF2-40B4-BE49-F238E27FC236}">
                <a16:creationId xmlns:a16="http://schemas.microsoft.com/office/drawing/2014/main" id="{9FB4725F-5D06-42C8-A2E9-8CCFBBB4D3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2107197" y="6372390"/>
            <a:ext cx="304800" cy="304800"/>
          </a:xfrm>
          <a:prstGeom prst="rect">
            <a:avLst/>
          </a:prstGeom>
        </p:spPr>
      </p:pic>
      <p:pic>
        <p:nvPicPr>
          <p:cNvPr id="19" name="Gráfico 18">
            <a:extLst>
              <a:ext uri="{FF2B5EF4-FFF2-40B4-BE49-F238E27FC236}">
                <a16:creationId xmlns:a16="http://schemas.microsoft.com/office/drawing/2014/main" id="{A8B50D71-F3C4-4545-911F-3BC55D1DC3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5943600" y="6372390"/>
            <a:ext cx="304800" cy="304800"/>
          </a:xfrm>
          <a:prstGeom prst="rect">
            <a:avLst/>
          </a:prstGeom>
        </p:spPr>
      </p:pic>
      <p:pic>
        <p:nvPicPr>
          <p:cNvPr id="20" name="Gráfico 19">
            <a:extLst>
              <a:ext uri="{FF2B5EF4-FFF2-40B4-BE49-F238E27FC236}">
                <a16:creationId xmlns:a16="http://schemas.microsoft.com/office/drawing/2014/main" id="{882F72D4-EA2E-40DB-829C-A249C7C345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9721478" y="6360969"/>
            <a:ext cx="304800" cy="304800"/>
          </a:xfrm>
          <a:prstGeom prst="rect">
            <a:avLst/>
          </a:prstGeom>
        </p:spPr>
      </p:pic>
      <p:sp>
        <p:nvSpPr>
          <p:cNvPr id="21" name="Título 1">
            <a:extLst>
              <a:ext uri="{FF2B5EF4-FFF2-40B4-BE49-F238E27FC236}">
                <a16:creationId xmlns:a16="http://schemas.microsoft.com/office/drawing/2014/main" id="{5D843525-551D-4180-8F4C-6B65F2C65AC9}"/>
              </a:ext>
            </a:extLst>
          </p:cNvPr>
          <p:cNvSpPr>
            <a:spLocks noGrp="1"/>
          </p:cNvSpPr>
          <p:nvPr>
            <p:ph type="title" hasCustomPrompt="1"/>
          </p:nvPr>
        </p:nvSpPr>
        <p:spPr>
          <a:xfrm>
            <a:off x="1400102" y="1473575"/>
            <a:ext cx="9923680" cy="549189"/>
          </a:xfrm>
        </p:spPr>
        <p:txBody>
          <a:bodyPr/>
          <a:lstStyle>
            <a:lvl1pPr>
              <a:defRPr/>
            </a:lvl1pPr>
          </a:lstStyle>
          <a:p>
            <a:r>
              <a:rPr lang="es-ES" dirty="0"/>
              <a:t>Modificar el título</a:t>
            </a:r>
            <a:endParaRPr lang="ca-ES" dirty="0"/>
          </a:p>
        </p:txBody>
      </p:sp>
      <p:sp>
        <p:nvSpPr>
          <p:cNvPr id="22" name="Marcador de contenido 2">
            <a:extLst>
              <a:ext uri="{FF2B5EF4-FFF2-40B4-BE49-F238E27FC236}">
                <a16:creationId xmlns:a16="http://schemas.microsoft.com/office/drawing/2014/main" id="{26996E26-8600-4F91-9274-4FFEDFE5C808}"/>
              </a:ext>
            </a:extLst>
          </p:cNvPr>
          <p:cNvSpPr>
            <a:spLocks noGrp="1"/>
          </p:cNvSpPr>
          <p:nvPr>
            <p:ph idx="1" hasCustomPrompt="1"/>
          </p:nvPr>
        </p:nvSpPr>
        <p:spPr>
          <a:xfrm>
            <a:off x="1400102" y="2239152"/>
            <a:ext cx="9923680" cy="484621"/>
          </a:xfrm>
          <a:prstGeom prst="rect">
            <a:avLst/>
          </a:prstGeom>
        </p:spPr>
        <p:txBody>
          <a:bodyPr/>
          <a:lstStyle>
            <a:lvl1pPr marL="0" indent="0">
              <a:buNone/>
              <a:defRPr/>
            </a:lvl1pPr>
          </a:lstStyle>
          <a:p>
            <a:pPr lvl="0"/>
            <a:r>
              <a:rPr lang="es-ES" dirty="0"/>
              <a:t>Haga clic para modificar el estilo de texto del patrón</a:t>
            </a:r>
          </a:p>
        </p:txBody>
      </p:sp>
      <p:sp>
        <p:nvSpPr>
          <p:cNvPr id="23" name="Marcador de contenido 11">
            <a:extLst>
              <a:ext uri="{FF2B5EF4-FFF2-40B4-BE49-F238E27FC236}">
                <a16:creationId xmlns:a16="http://schemas.microsoft.com/office/drawing/2014/main" id="{170BEE31-38CC-459E-AB78-2F4BB1362BB0}"/>
              </a:ext>
            </a:extLst>
          </p:cNvPr>
          <p:cNvSpPr>
            <a:spLocks noGrp="1"/>
          </p:cNvSpPr>
          <p:nvPr>
            <p:ph sz="quarter" idx="11" hasCustomPrompt="1"/>
          </p:nvPr>
        </p:nvSpPr>
        <p:spPr>
          <a:xfrm>
            <a:off x="1400102" y="1062611"/>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875643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4237B06E-68EC-4477-9858-A1EF459C1547}"/>
              </a:ext>
            </a:extLst>
          </p:cNvPr>
          <p:cNvSpPr/>
          <p:nvPr userDrawn="1"/>
        </p:nvSpPr>
        <p:spPr>
          <a:xfrm>
            <a:off x="11472" y="1220143"/>
            <a:ext cx="5494789" cy="56378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4" name="Rectángulo: esquinas redondeadas 23">
            <a:extLst>
              <a:ext uri="{FF2B5EF4-FFF2-40B4-BE49-F238E27FC236}">
                <a16:creationId xmlns:a16="http://schemas.microsoft.com/office/drawing/2014/main" id="{70EF296C-98E0-4E1B-9B58-38E7C28B19E4}"/>
              </a:ext>
            </a:extLst>
          </p:cNvPr>
          <p:cNvSpPr/>
          <p:nvPr userDrawn="1"/>
        </p:nvSpPr>
        <p:spPr>
          <a:xfrm rot="10800000">
            <a:off x="4456292" y="3099940"/>
            <a:ext cx="2691610" cy="3379810"/>
          </a:xfrm>
          <a:prstGeom prst="roundRect">
            <a:avLst>
              <a:gd name="adj" fmla="val 10049"/>
            </a:avLst>
          </a:prstGeom>
          <a:solidFill>
            <a:schemeClr val="bg1"/>
          </a:solidFill>
          <a:ln>
            <a:noFill/>
          </a:ln>
          <a:effectLst>
            <a:outerShdw blurRad="342900" dist="254000" dir="5400000" sx="96000" sy="96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5" name="Rectángulo: esquinas redondeadas 24">
            <a:extLst>
              <a:ext uri="{FF2B5EF4-FFF2-40B4-BE49-F238E27FC236}">
                <a16:creationId xmlns:a16="http://schemas.microsoft.com/office/drawing/2014/main" id="{56BC7BE6-9086-42C9-863E-5C10071562F0}"/>
              </a:ext>
            </a:extLst>
          </p:cNvPr>
          <p:cNvSpPr/>
          <p:nvPr userDrawn="1"/>
        </p:nvSpPr>
        <p:spPr>
          <a:xfrm rot="10800000">
            <a:off x="1437045" y="3102814"/>
            <a:ext cx="2691610" cy="3379810"/>
          </a:xfrm>
          <a:prstGeom prst="roundRect">
            <a:avLst>
              <a:gd name="adj" fmla="val 10049"/>
            </a:avLst>
          </a:prstGeom>
          <a:solidFill>
            <a:schemeClr val="bg1"/>
          </a:solidFill>
          <a:ln>
            <a:noFill/>
          </a:ln>
          <a:effectLst>
            <a:outerShdw blurRad="342900" dist="254000" dir="5400000" sx="96000" sy="96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5" name="Marcador de número de diapositiva 5">
            <a:extLst>
              <a:ext uri="{FF2B5EF4-FFF2-40B4-BE49-F238E27FC236}">
                <a16:creationId xmlns:a16="http://schemas.microsoft.com/office/drawing/2014/main" id="{B9F2B901-9ED7-41FE-8399-4C5900ABA89C}"/>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cxnSp>
        <p:nvCxnSpPr>
          <p:cNvPr id="7" name="Conector recto 6">
            <a:extLst>
              <a:ext uri="{FF2B5EF4-FFF2-40B4-BE49-F238E27FC236}">
                <a16:creationId xmlns:a16="http://schemas.microsoft.com/office/drawing/2014/main" id="{F1F008AB-65CD-4E4F-927C-7D02834788EF}"/>
              </a:ext>
            </a:extLst>
          </p:cNvPr>
          <p:cNvCxnSpPr>
            <a:cxnSpLocks/>
          </p:cNvCxnSpPr>
          <p:nvPr userDrawn="1"/>
        </p:nvCxnSpPr>
        <p:spPr>
          <a:xfrm>
            <a:off x="600001" y="1221712"/>
            <a:ext cx="667484" cy="0"/>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21" name="Título 1">
            <a:extLst>
              <a:ext uri="{FF2B5EF4-FFF2-40B4-BE49-F238E27FC236}">
                <a16:creationId xmlns:a16="http://schemas.microsoft.com/office/drawing/2014/main" id="{5D843525-551D-4180-8F4C-6B65F2C65AC9}"/>
              </a:ext>
            </a:extLst>
          </p:cNvPr>
          <p:cNvSpPr>
            <a:spLocks noGrp="1"/>
          </p:cNvSpPr>
          <p:nvPr>
            <p:ph type="title" hasCustomPrompt="1"/>
          </p:nvPr>
        </p:nvSpPr>
        <p:spPr>
          <a:xfrm>
            <a:off x="1400102" y="1473575"/>
            <a:ext cx="7152771" cy="549189"/>
          </a:xfrm>
        </p:spPr>
        <p:txBody>
          <a:bodyPr/>
          <a:lstStyle>
            <a:lvl1pPr>
              <a:defRPr/>
            </a:lvl1pPr>
          </a:lstStyle>
          <a:p>
            <a:r>
              <a:rPr lang="es-ES" dirty="0"/>
              <a:t>Modificar el título</a:t>
            </a:r>
            <a:endParaRPr lang="ca-ES" dirty="0"/>
          </a:p>
        </p:txBody>
      </p:sp>
      <p:sp>
        <p:nvSpPr>
          <p:cNvPr id="22" name="Marcador de contenido 2">
            <a:extLst>
              <a:ext uri="{FF2B5EF4-FFF2-40B4-BE49-F238E27FC236}">
                <a16:creationId xmlns:a16="http://schemas.microsoft.com/office/drawing/2014/main" id="{26996E26-8600-4F91-9274-4FFEDFE5C808}"/>
              </a:ext>
            </a:extLst>
          </p:cNvPr>
          <p:cNvSpPr>
            <a:spLocks noGrp="1"/>
          </p:cNvSpPr>
          <p:nvPr>
            <p:ph idx="1" hasCustomPrompt="1"/>
          </p:nvPr>
        </p:nvSpPr>
        <p:spPr>
          <a:xfrm>
            <a:off x="1400102" y="2239152"/>
            <a:ext cx="7152771" cy="614884"/>
          </a:xfrm>
          <a:prstGeom prst="rect">
            <a:avLst/>
          </a:prstGeom>
        </p:spPr>
        <p:txBody>
          <a:bodyPr/>
          <a:lstStyle>
            <a:lvl1pPr marL="0" indent="0">
              <a:buNone/>
              <a:defRPr/>
            </a:lvl1pPr>
          </a:lstStyle>
          <a:p>
            <a:pPr lvl="0"/>
            <a:r>
              <a:rPr lang="es-ES" dirty="0"/>
              <a:t>Haga clic para modificar el estilo de texto del patrón</a:t>
            </a:r>
          </a:p>
        </p:txBody>
      </p:sp>
      <p:sp>
        <p:nvSpPr>
          <p:cNvPr id="26" name="Marcador de posición de imagen 2">
            <a:extLst>
              <a:ext uri="{FF2B5EF4-FFF2-40B4-BE49-F238E27FC236}">
                <a16:creationId xmlns:a16="http://schemas.microsoft.com/office/drawing/2014/main" id="{67EA97D1-0B40-497A-8438-702E76D30F13}"/>
              </a:ext>
            </a:extLst>
          </p:cNvPr>
          <p:cNvSpPr>
            <a:spLocks noGrp="1"/>
          </p:cNvSpPr>
          <p:nvPr>
            <p:ph type="pic" idx="10"/>
          </p:nvPr>
        </p:nvSpPr>
        <p:spPr>
          <a:xfrm>
            <a:off x="9541163" y="987425"/>
            <a:ext cx="2050835"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ca-ES"/>
          </a:p>
        </p:txBody>
      </p:sp>
      <p:sp>
        <p:nvSpPr>
          <p:cNvPr id="11" name="Marcador de contenido 11">
            <a:extLst>
              <a:ext uri="{FF2B5EF4-FFF2-40B4-BE49-F238E27FC236}">
                <a16:creationId xmlns:a16="http://schemas.microsoft.com/office/drawing/2014/main" id="{0C140F47-A066-408E-8550-576F76C08FA5}"/>
              </a:ext>
            </a:extLst>
          </p:cNvPr>
          <p:cNvSpPr>
            <a:spLocks noGrp="1"/>
          </p:cNvSpPr>
          <p:nvPr>
            <p:ph sz="quarter" idx="11" hasCustomPrompt="1"/>
          </p:nvPr>
        </p:nvSpPr>
        <p:spPr>
          <a:xfrm>
            <a:off x="1400102" y="1062611"/>
            <a:ext cx="2300287" cy="297606"/>
          </a:xfrm>
        </p:spPr>
        <p:txBody>
          <a:bodyPr/>
          <a:lstStyle>
            <a:lvl1pPr>
              <a:defRPr b="1">
                <a:solidFill>
                  <a:schemeClr val="tx1">
                    <a:lumMod val="50000"/>
                    <a:lumOff val="50000"/>
                  </a:schemeClr>
                </a:solidFill>
              </a:defRPr>
            </a:lvl1pPr>
          </a:lstStyle>
          <a:p>
            <a:pPr lvl="0"/>
            <a:r>
              <a:rPr lang="es-ES" dirty="0" err="1"/>
              <a:t>Subítulo</a:t>
            </a:r>
            <a:endParaRPr lang="ca-ES" dirty="0"/>
          </a:p>
        </p:txBody>
      </p:sp>
    </p:spTree>
    <p:extLst>
      <p:ext uri="{BB962C8B-B14F-4D97-AF65-F5344CB8AC3E}">
        <p14:creationId xmlns:p14="http://schemas.microsoft.com/office/powerpoint/2010/main" val="3897389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sp>
        <p:nvSpPr>
          <p:cNvPr id="5" name="Marcador de número de diapositiva 5">
            <a:extLst>
              <a:ext uri="{FF2B5EF4-FFF2-40B4-BE49-F238E27FC236}">
                <a16:creationId xmlns:a16="http://schemas.microsoft.com/office/drawing/2014/main" id="{B9F2B901-9ED7-41FE-8399-4C5900ABA89C}"/>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pic>
        <p:nvPicPr>
          <p:cNvPr id="3" name="Imagen 2" descr="Imagen que contiene tabla, cuarto&#10;&#10;Descripción generada automáticamente">
            <a:extLst>
              <a:ext uri="{FF2B5EF4-FFF2-40B4-BE49-F238E27FC236}">
                <a16:creationId xmlns:a16="http://schemas.microsoft.com/office/drawing/2014/main" id="{57A048EA-6177-45D8-A3D6-A7DBEB36BD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244"/>
            <a:ext cx="12192000" cy="6849756"/>
          </a:xfrm>
          <a:prstGeom prst="rect">
            <a:avLst/>
          </a:prstGeom>
        </p:spPr>
      </p:pic>
      <p:cxnSp>
        <p:nvCxnSpPr>
          <p:cNvPr id="6" name="Conector recto 5">
            <a:extLst>
              <a:ext uri="{FF2B5EF4-FFF2-40B4-BE49-F238E27FC236}">
                <a16:creationId xmlns:a16="http://schemas.microsoft.com/office/drawing/2014/main" id="{9A101C5C-9F96-44E4-9F2E-EFA13F272E1A}"/>
              </a:ext>
            </a:extLst>
          </p:cNvPr>
          <p:cNvCxnSpPr>
            <a:cxnSpLocks/>
          </p:cNvCxnSpPr>
          <p:nvPr userDrawn="1"/>
        </p:nvCxnSpPr>
        <p:spPr>
          <a:xfrm>
            <a:off x="5414154" y="3532817"/>
            <a:ext cx="6674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Marcador de contenido 11">
            <a:extLst>
              <a:ext uri="{FF2B5EF4-FFF2-40B4-BE49-F238E27FC236}">
                <a16:creationId xmlns:a16="http://schemas.microsoft.com/office/drawing/2014/main" id="{721F7989-0177-4965-86DB-27F4C3E1A6E6}"/>
              </a:ext>
            </a:extLst>
          </p:cNvPr>
          <p:cNvSpPr>
            <a:spLocks noGrp="1"/>
          </p:cNvSpPr>
          <p:nvPr>
            <p:ph sz="quarter" idx="11" hasCustomPrompt="1"/>
          </p:nvPr>
        </p:nvSpPr>
        <p:spPr>
          <a:xfrm>
            <a:off x="2958446" y="3383789"/>
            <a:ext cx="2300287" cy="297606"/>
          </a:xfrm>
        </p:spPr>
        <p:txBody>
          <a:bodyPr/>
          <a:lstStyle>
            <a:lvl1pPr algn="r">
              <a:defRPr b="1">
                <a:solidFill>
                  <a:schemeClr val="bg1"/>
                </a:solidFill>
              </a:defRPr>
            </a:lvl1pPr>
          </a:lstStyle>
          <a:p>
            <a:pPr lvl="0"/>
            <a:r>
              <a:rPr lang="es-ES" dirty="0" err="1"/>
              <a:t>Subítulo</a:t>
            </a:r>
            <a:endParaRPr lang="ca-ES" dirty="0"/>
          </a:p>
        </p:txBody>
      </p:sp>
      <p:sp>
        <p:nvSpPr>
          <p:cNvPr id="9" name="Marcador de contenido 11">
            <a:extLst>
              <a:ext uri="{FF2B5EF4-FFF2-40B4-BE49-F238E27FC236}">
                <a16:creationId xmlns:a16="http://schemas.microsoft.com/office/drawing/2014/main" id="{570B63BA-E895-4D84-A0A9-15A4C6099412}"/>
              </a:ext>
            </a:extLst>
          </p:cNvPr>
          <p:cNvSpPr>
            <a:spLocks noGrp="1"/>
          </p:cNvSpPr>
          <p:nvPr>
            <p:ph sz="quarter" idx="12" hasCustomPrompt="1"/>
          </p:nvPr>
        </p:nvSpPr>
        <p:spPr>
          <a:xfrm>
            <a:off x="3795713" y="3831568"/>
            <a:ext cx="2300287" cy="444209"/>
          </a:xfrm>
        </p:spPr>
        <p:txBody>
          <a:bodyPr>
            <a:noAutofit/>
          </a:bodyPr>
          <a:lstStyle>
            <a:lvl1pPr algn="r">
              <a:defRPr sz="3200" b="1">
                <a:solidFill>
                  <a:schemeClr val="bg1"/>
                </a:solidFill>
                <a:latin typeface="+mn-lt"/>
              </a:defRPr>
            </a:lvl1pPr>
          </a:lstStyle>
          <a:p>
            <a:pPr lvl="0"/>
            <a:r>
              <a:rPr lang="es-ES" dirty="0"/>
              <a:t>Título</a:t>
            </a:r>
            <a:endParaRPr lang="ca-ES" dirty="0"/>
          </a:p>
        </p:txBody>
      </p:sp>
    </p:spTree>
    <p:extLst>
      <p:ext uri="{BB962C8B-B14F-4D97-AF65-F5344CB8AC3E}">
        <p14:creationId xmlns:p14="http://schemas.microsoft.com/office/powerpoint/2010/main" val="2893268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5" name="Marcador de número de diapositiva 5">
            <a:extLst>
              <a:ext uri="{FF2B5EF4-FFF2-40B4-BE49-F238E27FC236}">
                <a16:creationId xmlns:a16="http://schemas.microsoft.com/office/drawing/2014/main" id="{B9F2B901-9ED7-41FE-8399-4C5900ABA89C}"/>
              </a:ext>
            </a:extLst>
          </p:cNvPr>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spTree>
    <p:extLst>
      <p:ext uri="{BB962C8B-B14F-4D97-AF65-F5344CB8AC3E}">
        <p14:creationId xmlns:p14="http://schemas.microsoft.com/office/powerpoint/2010/main" val="3405018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873211"/>
            <a:ext cx="10515600" cy="817477"/>
          </a:xfrm>
          <a:prstGeom prst="rect">
            <a:avLst/>
          </a:prstGeom>
        </p:spPr>
        <p:txBody>
          <a:bodyPr vert="horz" lIns="91440" tIns="45720" rIns="91440" bIns="45720" rtlCol="0" anchor="ctr">
            <a:normAutofit/>
          </a:bodyPr>
          <a:lstStyle/>
          <a:p>
            <a:r>
              <a:rPr lang="es-ES" dirty="0"/>
              <a:t>Haga clic para modificar el estilo de título del patrón</a:t>
            </a:r>
            <a:endParaRPr lang="ca-ES"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el estilo de texto del patrón.</a:t>
            </a:r>
          </a:p>
        </p:txBody>
      </p:sp>
      <p:sp>
        <p:nvSpPr>
          <p:cNvPr id="6" name="Marcador de número de diapositiva 5"/>
          <p:cNvSpPr>
            <a:spLocks noGrp="1"/>
          </p:cNvSpPr>
          <p:nvPr>
            <p:ph type="sldNum" sz="quarter" idx="4"/>
          </p:nvPr>
        </p:nvSpPr>
        <p:spPr>
          <a:xfrm>
            <a:off x="11687432" y="6356350"/>
            <a:ext cx="504568" cy="365125"/>
          </a:xfrm>
          <a:prstGeom prst="rect">
            <a:avLst/>
          </a:prstGeom>
          <a:solidFill>
            <a:srgbClr val="E62D39"/>
          </a:solidFill>
          <a:ln>
            <a:noFill/>
          </a:ln>
        </p:spPr>
        <p:txBody>
          <a:bodyPr vert="horz" lIns="91440" tIns="45720" rIns="91440" bIns="45720" rtlCol="0" anchor="ctr"/>
          <a:lstStyle>
            <a:lvl1pPr algn="r">
              <a:defRPr sz="1200">
                <a:solidFill>
                  <a:schemeClr val="bg1"/>
                </a:solidFill>
              </a:defRPr>
            </a:lvl1pPr>
          </a:lstStyle>
          <a:p>
            <a:fld id="{D0B6F732-2B5E-4D74-ADCC-3AEA2E3CCB91}" type="slidenum">
              <a:rPr lang="ca-ES" smtClean="0"/>
              <a:pPr/>
              <a:t>‹Nº›</a:t>
            </a:fld>
            <a:endParaRPr lang="ca-ES"/>
          </a:p>
        </p:txBody>
      </p:sp>
    </p:spTree>
    <p:extLst>
      <p:ext uri="{BB962C8B-B14F-4D97-AF65-F5344CB8AC3E}">
        <p14:creationId xmlns:p14="http://schemas.microsoft.com/office/powerpoint/2010/main" val="1988408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6" r:id="rId4"/>
    <p:sldLayoutId id="2147483655" r:id="rId5"/>
    <p:sldLayoutId id="2147483658" r:id="rId6"/>
    <p:sldLayoutId id="2147483659" r:id="rId7"/>
    <p:sldLayoutId id="2147483657" r:id="rId8"/>
    <p:sldLayoutId id="2147483660" r:id="rId9"/>
    <p:sldLayoutId id="2147483662" r:id="rId10"/>
  </p:sldLayoutIdLst>
  <p:hf hdr="0" ftr="0" dt="0"/>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posoft.de/html/tkdiffMain.html" TargetMode="External"/><Relationship Id="rId2" Type="http://schemas.openxmlformats.org/officeDocument/2006/relationships/hyperlink" Target="https://www.scootersoftware.com/download.php" TargetMode="Externa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docs.atlassian.com/bitbucketserver/docs-0511/Creating+SSH+keys?utm_campaign=in-app-help&amp;utm_medium=in-app-help&amp;utm_source=stash" TargetMode="External"/><Relationship Id="rId2" Type="http://schemas.openxmlformats.org/officeDocument/2006/relationships/hyperlink" Target="mailto:your_email@example.com" TargetMode="Externa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hyperlink" Target="https://www.gitkraken.com/" TargetMode="External"/><Relationship Id="rId2" Type="http://schemas.openxmlformats.org/officeDocument/2006/relationships/hyperlink" Target="https://www.sourcetreeapp.com/"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bitbucket.ccma.cat/projects/SLAB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lucamezzalira.com/2014/03/10/git-flow-vs-github-flow/"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3FF489-6E00-4FD3-BEDD-B285CF3549B3}"/>
              </a:ext>
            </a:extLst>
          </p:cNvPr>
          <p:cNvSpPr>
            <a:spLocks noGrp="1"/>
          </p:cNvSpPr>
          <p:nvPr>
            <p:ph type="title"/>
          </p:nvPr>
        </p:nvSpPr>
        <p:spPr/>
        <p:txBody>
          <a:bodyPr/>
          <a:lstStyle/>
          <a:p>
            <a:r>
              <a:rPr lang="es-ES" dirty="0"/>
              <a:t>Herramientas de desarrollo Cloud en AWS</a:t>
            </a:r>
            <a:br>
              <a:rPr lang="es-ES" dirty="0"/>
            </a:br>
            <a:br>
              <a:rPr lang="es-ES" dirty="0"/>
            </a:br>
            <a:r>
              <a:rPr lang="es-ES" sz="2800" dirty="0"/>
              <a:t>Bitbucket</a:t>
            </a:r>
            <a:endParaRPr lang="es-ES" dirty="0"/>
          </a:p>
        </p:txBody>
      </p:sp>
    </p:spTree>
    <p:extLst>
      <p:ext uri="{BB962C8B-B14F-4D97-AF65-F5344CB8AC3E}">
        <p14:creationId xmlns:p14="http://schemas.microsoft.com/office/powerpoint/2010/main" val="1306905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10</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Conceptos básicos de Git</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p:txBody>
          <a:bodyPr>
            <a:normAutofit/>
          </a:bodyPr>
          <a:lstStyle/>
          <a:p>
            <a:pPr marL="285750" indent="-285750" algn="just">
              <a:buFontTx/>
              <a:buChar char="-"/>
            </a:pPr>
            <a:r>
              <a:rPr lang="es-ES" b="1" dirty="0"/>
              <a:t>Repository [repositorio]:  </a:t>
            </a:r>
            <a:r>
              <a:rPr lang="es-ES" dirty="0"/>
              <a:t>espacio virtual donde se almacena el código de un proyecto, así como el de sus diferentes versiones activas (ramas). Puede ser público (accesible a todo el mundo) o privado</a:t>
            </a:r>
          </a:p>
          <a:p>
            <a:pPr marL="285750" indent="-285750" algn="just">
              <a:buFontTx/>
              <a:buChar char="-"/>
            </a:pPr>
            <a:r>
              <a:rPr lang="es-ES" b="1" dirty="0"/>
              <a:t>Branch [rama]: </a:t>
            </a:r>
            <a:r>
              <a:rPr lang="es-ES" dirty="0"/>
              <a:t>versión del código que coexiste con las otras ramas y parte (tiene un origen) a partir de otra. Todos los repositorios se inicializan con una original llamada </a:t>
            </a:r>
            <a:r>
              <a:rPr lang="es-ES" i="1" dirty="0"/>
              <a:t>master</a:t>
            </a:r>
            <a:endParaRPr lang="es-ES" dirty="0"/>
          </a:p>
          <a:p>
            <a:pPr marL="285750" indent="-285750" algn="just">
              <a:buFontTx/>
              <a:buChar char="-"/>
            </a:pPr>
            <a:r>
              <a:rPr lang="es-ES" b="1" dirty="0"/>
              <a:t>Commit [confirmación]: </a:t>
            </a:r>
            <a:r>
              <a:rPr lang="es-ES" dirty="0"/>
              <a:t>es el proceso de guardar el estado actual de la rama, al cual siempre podremos regresar en caso de necesitarlo</a:t>
            </a:r>
          </a:p>
          <a:p>
            <a:pPr marL="285750" indent="-285750" algn="just">
              <a:buFontTx/>
              <a:buChar char="-"/>
            </a:pPr>
            <a:r>
              <a:rPr lang="es-ES" b="1" dirty="0"/>
              <a:t>Push [envío]: </a:t>
            </a:r>
            <a:r>
              <a:rPr lang="es-ES" dirty="0"/>
              <a:t>es el acto de enviar los cambios locales al servidor del repositorio, este proceso SÍ requiere de conexión de red</a:t>
            </a:r>
          </a:p>
          <a:p>
            <a:pPr marL="285750" indent="-285750" algn="just">
              <a:buFontTx/>
              <a:buChar char="-"/>
            </a:pPr>
            <a:r>
              <a:rPr lang="es-ES" b="1" dirty="0"/>
              <a:t>Merge/Pull Request [solicitud de cambio]: </a:t>
            </a:r>
            <a:r>
              <a:rPr lang="es-ES" dirty="0"/>
              <a:t>es una acción que solicita realizar una fusión del código de una rama a otra. Normalmente requiere un segundo desarrollador compruebe esos cambios antes</a:t>
            </a:r>
          </a:p>
          <a:p>
            <a:pPr marL="285750" indent="-285750" algn="just">
              <a:buFontTx/>
              <a:buChar char="-"/>
            </a:pPr>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1.4</a:t>
            </a:r>
          </a:p>
        </p:txBody>
      </p:sp>
    </p:spTree>
    <p:extLst>
      <p:ext uri="{BB962C8B-B14F-4D97-AF65-F5344CB8AC3E}">
        <p14:creationId xmlns:p14="http://schemas.microsoft.com/office/powerpoint/2010/main" val="3090977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11</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sz="2800" dirty="0"/>
              <a:t>Estados de un fichero</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p:txBody>
          <a:bodyPr>
            <a:normAutofit/>
          </a:bodyPr>
          <a:lstStyle/>
          <a:p>
            <a:pPr marL="285750" indent="-285750" algn="just">
              <a:buFontTx/>
              <a:buChar char="-"/>
            </a:pPr>
            <a:r>
              <a:rPr lang="es-ES" dirty="0"/>
              <a:t>Dependiendo de las acciones que se hayan realizado sobre un fichero perteneciente a un repositorio, éste se puede encontrar en los siguientes estados:</a:t>
            </a:r>
          </a:p>
          <a:p>
            <a:pPr algn="just"/>
            <a:endParaRPr lang="es-ES" dirty="0"/>
          </a:p>
          <a:p>
            <a:pPr marL="742950" lvl="1" indent="-285750" algn="just">
              <a:buFontTx/>
              <a:buChar char="-"/>
            </a:pPr>
            <a:r>
              <a:rPr lang="es-ES" b="1" dirty="0"/>
              <a:t>Commited [confirmado]: </a:t>
            </a:r>
            <a:r>
              <a:rPr lang="es-ES" dirty="0"/>
              <a:t>los cambios a este fichero están almacenados de forma segura en tu sistema de archivos local</a:t>
            </a:r>
          </a:p>
          <a:p>
            <a:pPr marL="742950" lvl="1" indent="-285750" algn="just">
              <a:buFontTx/>
              <a:buChar char="-"/>
            </a:pPr>
            <a:r>
              <a:rPr lang="es-ES" b="1" dirty="0"/>
              <a:t>Untracked [modificado]: </a:t>
            </a:r>
            <a:r>
              <a:rPr lang="es-ES" dirty="0"/>
              <a:t>los cambios a este fichero no están registrados en la copia local de tu repositorio (rama)</a:t>
            </a:r>
          </a:p>
          <a:p>
            <a:pPr marL="742950" lvl="1" indent="-285750" algn="just">
              <a:buFontTx/>
              <a:buChar char="-"/>
            </a:pPr>
            <a:r>
              <a:rPr lang="es-ES" b="1" dirty="0"/>
              <a:t>Staged [preparado]:</a:t>
            </a:r>
            <a:r>
              <a:rPr lang="es-ES" dirty="0"/>
              <a:t> significa que has marcado este fichero para confirmarlo en commits posteriores</a:t>
            </a:r>
            <a:endParaRPr lang="es-ES" b="1" dirty="0"/>
          </a:p>
          <a:p>
            <a:pPr marL="742950" lvl="1" indent="-285750" algn="just">
              <a:buFontTx/>
              <a:buChar char="-"/>
            </a:pPr>
            <a:endParaRPr lang="es-ES" b="1" dirty="0"/>
          </a:p>
          <a:p>
            <a:pPr marL="285750" indent="-285750" algn="just">
              <a:buFontTx/>
              <a:buChar char="-"/>
            </a:pPr>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1.4.1</a:t>
            </a:r>
          </a:p>
        </p:txBody>
      </p:sp>
    </p:spTree>
    <p:extLst>
      <p:ext uri="{BB962C8B-B14F-4D97-AF65-F5344CB8AC3E}">
        <p14:creationId xmlns:p14="http://schemas.microsoft.com/office/powerpoint/2010/main" val="745169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sz="2800" dirty="0"/>
              <a:t>Áreas virtuales de Git</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buFontTx/>
              <a:buChar char="-"/>
            </a:pPr>
            <a:r>
              <a:rPr lang="es-ES" dirty="0"/>
              <a:t>Podríamos dividir el espacio virtual de un proyecto de Git en:</a:t>
            </a:r>
          </a:p>
          <a:p>
            <a:pPr marL="742950" lvl="1" indent="-285750" algn="just">
              <a:buFontTx/>
              <a:buChar char="-"/>
            </a:pPr>
            <a:r>
              <a:rPr lang="es-ES" b="1" dirty="0"/>
              <a:t>Working Directory: </a:t>
            </a:r>
            <a:r>
              <a:rPr lang="es-ES" dirty="0"/>
              <a:t>el espacio local donde creamos nuevos cambios sobre una rama</a:t>
            </a:r>
          </a:p>
          <a:p>
            <a:pPr marL="742950" lvl="1" indent="-285750" algn="just">
              <a:buFontTx/>
              <a:buChar char="-"/>
            </a:pPr>
            <a:r>
              <a:rPr lang="es-ES" b="1" dirty="0"/>
              <a:t>Staging </a:t>
            </a:r>
            <a:r>
              <a:rPr lang="es-ES" b="1" dirty="0" err="1"/>
              <a:t>Area</a:t>
            </a:r>
            <a:r>
              <a:rPr lang="es-ES" b="1" dirty="0"/>
              <a:t>: </a:t>
            </a:r>
            <a:r>
              <a:rPr lang="es-ES" dirty="0"/>
              <a:t>punto virtual intermedio entre los archivos locales no modificados y los que ya han sido enviados al servidor Git</a:t>
            </a:r>
          </a:p>
          <a:p>
            <a:pPr marL="742950" lvl="1" indent="-285750" algn="just">
              <a:buFontTx/>
              <a:buChar char="-"/>
            </a:pPr>
            <a:r>
              <a:rPr lang="es-ES" b="1" dirty="0"/>
              <a:t>Repository: </a:t>
            </a:r>
            <a:r>
              <a:rPr lang="es-ES" dirty="0"/>
              <a:t>lugar donde se almacenan finalmente las ramas modificadas</a:t>
            </a:r>
            <a:endParaRPr lang="es-ES" b="1" dirty="0"/>
          </a:p>
          <a:p>
            <a:pPr marL="285750" indent="-285750">
              <a:buFontTx/>
              <a:buChar char="-"/>
            </a:pP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12</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1.4.2</a:t>
            </a:r>
          </a:p>
        </p:txBody>
      </p:sp>
      <p:pic>
        <p:nvPicPr>
          <p:cNvPr id="5" name="Imagen 4">
            <a:extLst>
              <a:ext uri="{FF2B5EF4-FFF2-40B4-BE49-F238E27FC236}">
                <a16:creationId xmlns:a16="http://schemas.microsoft.com/office/drawing/2014/main" id="{85A2711B-929B-48EA-9295-01FFDC77913C}"/>
              </a:ext>
            </a:extLst>
          </p:cNvPr>
          <p:cNvPicPr>
            <a:picLocks noChangeAspect="1"/>
          </p:cNvPicPr>
          <p:nvPr/>
        </p:nvPicPr>
        <p:blipFill>
          <a:blip r:embed="rId2"/>
          <a:stretch>
            <a:fillRect/>
          </a:stretch>
        </p:blipFill>
        <p:spPr>
          <a:xfrm>
            <a:off x="6456220" y="1473575"/>
            <a:ext cx="5329941" cy="3981620"/>
          </a:xfrm>
          <a:prstGeom prst="rect">
            <a:avLst/>
          </a:prstGeom>
          <a:ln w="19050">
            <a:solidFill>
              <a:schemeClr val="tx1"/>
            </a:solidFill>
          </a:ln>
        </p:spPr>
      </p:pic>
    </p:spTree>
    <p:extLst>
      <p:ext uri="{BB962C8B-B14F-4D97-AF65-F5344CB8AC3E}">
        <p14:creationId xmlns:p14="http://schemas.microsoft.com/office/powerpoint/2010/main" val="654673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sz="2800" dirty="0"/>
              <a:t>Características de Git</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buFontTx/>
              <a:buChar char="-"/>
            </a:pPr>
            <a:r>
              <a:rPr lang="es-ES" dirty="0"/>
              <a:t>Potencia</a:t>
            </a:r>
          </a:p>
          <a:p>
            <a:pPr marL="285750" indent="-285750">
              <a:buFontTx/>
              <a:buChar char="-"/>
            </a:pPr>
            <a:r>
              <a:rPr lang="es-ES" dirty="0"/>
              <a:t>Libertad</a:t>
            </a:r>
          </a:p>
          <a:p>
            <a:pPr marL="285750" indent="-285750">
              <a:buFontTx/>
              <a:buChar char="-"/>
            </a:pPr>
            <a:r>
              <a:rPr lang="es-ES" dirty="0"/>
              <a:t>Distribución</a:t>
            </a:r>
          </a:p>
          <a:p>
            <a:pPr marL="285750" indent="-285750">
              <a:buFontTx/>
              <a:buChar char="-"/>
            </a:pPr>
            <a:r>
              <a:rPr lang="es-ES" dirty="0"/>
              <a:t>Agilidad</a:t>
            </a:r>
          </a:p>
          <a:p>
            <a:pPr marL="285750" indent="-285750">
              <a:buFontTx/>
              <a:buChar char="-"/>
            </a:pP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13</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1.4.3</a:t>
            </a:r>
          </a:p>
        </p:txBody>
      </p:sp>
      <p:pic>
        <p:nvPicPr>
          <p:cNvPr id="8" name="Imagen 7">
            <a:extLst>
              <a:ext uri="{FF2B5EF4-FFF2-40B4-BE49-F238E27FC236}">
                <a16:creationId xmlns:a16="http://schemas.microsoft.com/office/drawing/2014/main" id="{C15B8C37-6732-496E-84FE-91609713E849}"/>
              </a:ext>
            </a:extLst>
          </p:cNvPr>
          <p:cNvPicPr>
            <a:picLocks noChangeAspect="1"/>
          </p:cNvPicPr>
          <p:nvPr/>
        </p:nvPicPr>
        <p:blipFill>
          <a:blip r:embed="rId2"/>
          <a:stretch>
            <a:fillRect/>
          </a:stretch>
        </p:blipFill>
        <p:spPr>
          <a:xfrm>
            <a:off x="6456220" y="1491975"/>
            <a:ext cx="5365194" cy="3874050"/>
          </a:xfrm>
          <a:prstGeom prst="rect">
            <a:avLst/>
          </a:prstGeom>
          <a:ln w="12700">
            <a:solidFill>
              <a:schemeClr val="tx1"/>
            </a:solidFill>
          </a:ln>
        </p:spPr>
      </p:pic>
    </p:spTree>
    <p:extLst>
      <p:ext uri="{BB962C8B-B14F-4D97-AF65-F5344CB8AC3E}">
        <p14:creationId xmlns:p14="http://schemas.microsoft.com/office/powerpoint/2010/main" val="3889250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sz="2800" dirty="0"/>
              <a:t>README.md</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lgn="just">
              <a:buFontTx/>
              <a:buChar char="-"/>
            </a:pPr>
            <a:r>
              <a:rPr lang="es-ES" dirty="0"/>
              <a:t>Este fichero situado en la raíz del repositorio está creado con formato Markdown y se utiliza para documentar el contenido del repositorio y explicar a cualquier desarrollador que quiera usar el software cómo instalarlo, qué dependencias necesita, cómo colaborar con el proyecto, contactar con los autores…</a:t>
            </a:r>
            <a:endParaRPr lang="es-ES" b="1" dirty="0"/>
          </a:p>
          <a:p>
            <a:pPr marL="285750" indent="-285750">
              <a:buFontTx/>
              <a:buChar char="-"/>
            </a:pP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14</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1.4.4</a:t>
            </a:r>
          </a:p>
        </p:txBody>
      </p:sp>
      <p:pic>
        <p:nvPicPr>
          <p:cNvPr id="18434" name="Picture 2" descr="markdown-format">
            <a:extLst>
              <a:ext uri="{FF2B5EF4-FFF2-40B4-BE49-F238E27FC236}">
                <a16:creationId xmlns:a16="http://schemas.microsoft.com/office/drawing/2014/main" id="{126BCF4A-4354-4C71-B051-129F265F4E8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321556" y="1422514"/>
            <a:ext cx="5618160" cy="4012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81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15</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ca-ES" dirty="0"/>
              <a:t>¿</a:t>
            </a:r>
            <a:r>
              <a:rPr lang="es-ES" dirty="0"/>
              <a:t>Preguntas</a:t>
            </a:r>
            <a:r>
              <a:rPr lang="ca-ES" dirty="0"/>
              <a:t>?</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Fin Tema 1</a:t>
            </a:r>
          </a:p>
        </p:txBody>
      </p:sp>
    </p:spTree>
    <p:extLst>
      <p:ext uri="{BB962C8B-B14F-4D97-AF65-F5344CB8AC3E}">
        <p14:creationId xmlns:p14="http://schemas.microsoft.com/office/powerpoint/2010/main" val="2315156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rmAutofit fontScale="90000"/>
          </a:bodyPr>
          <a:lstStyle/>
          <a:p>
            <a:r>
              <a:rPr lang="es-ES" u="sng" dirty="0"/>
              <a:t>HERRAMIENTAS DE TRABAJO</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p:txBody>
          <a:bodyPr/>
          <a:lstStyle/>
          <a:p>
            <a:r>
              <a:rPr lang="es-ES" dirty="0"/>
              <a:t>2.1	Git Diff</a:t>
            </a:r>
          </a:p>
          <a:p>
            <a:r>
              <a:rPr lang="es-ES" dirty="0"/>
              <a:t>2.2	Configuración de Git</a:t>
            </a:r>
          </a:p>
          <a:p>
            <a:r>
              <a:rPr lang="es-ES" dirty="0"/>
              <a:t>2.3	Credenciales</a:t>
            </a:r>
          </a:p>
          <a:p>
            <a:r>
              <a:rPr lang="es-ES" dirty="0"/>
              <a:t>2.4	Claves SSH</a:t>
            </a:r>
          </a:p>
          <a:p>
            <a:r>
              <a:rPr lang="es-ES" dirty="0"/>
              <a:t>2.5	Interfaz de usuario GUI</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16</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2.</a:t>
            </a:r>
          </a:p>
        </p:txBody>
      </p:sp>
      <p:pic>
        <p:nvPicPr>
          <p:cNvPr id="5" name="Picture 2" descr="Toolbox Royalty Free Vector Clip Art Illustration -indu0490 - Draw A Tool  Box - Free Transparent PNG Clipart Images Download">
            <a:extLst>
              <a:ext uri="{FF2B5EF4-FFF2-40B4-BE49-F238E27FC236}">
                <a16:creationId xmlns:a16="http://schemas.microsoft.com/office/drawing/2014/main" id="{94A32EA1-1A93-4573-A205-1D8A26C6D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7626" y="1473575"/>
            <a:ext cx="4674701" cy="367693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947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dirty="0"/>
              <a:t>Git Diff</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fontScale="92500"/>
          </a:bodyPr>
          <a:lstStyle/>
          <a:p>
            <a:pPr marL="285750" indent="-285750" algn="just">
              <a:buFontTx/>
              <a:buChar char="-"/>
            </a:pPr>
            <a:r>
              <a:rPr lang="es-ES" dirty="0"/>
              <a:t>La primera configuración básica son las credenciales es decidir qué herramienta utilizaremos para visualizar las diferencias entre ramas y archivos</a:t>
            </a:r>
          </a:p>
          <a:p>
            <a:pPr marL="285750" indent="-285750" algn="just">
              <a:buFontTx/>
              <a:buChar char="-"/>
            </a:pPr>
            <a:r>
              <a:rPr lang="es-ES" dirty="0"/>
              <a:t>Por defecto Git utiliza </a:t>
            </a:r>
            <a:r>
              <a:rPr lang="es-ES" i="1" dirty="0"/>
              <a:t>vimdiff</a:t>
            </a:r>
            <a:r>
              <a:rPr lang="es-ES" dirty="0"/>
              <a:t> para resaltar las diferencias producidas por los cambios a archivos pero es una herramienta poco visual e intuitiva</a:t>
            </a:r>
          </a:p>
          <a:p>
            <a:pPr marL="285750" indent="-285750" algn="just">
              <a:buFontTx/>
              <a:buChar char="-"/>
            </a:pPr>
            <a:r>
              <a:rPr lang="es-ES" dirty="0"/>
              <a:t>Podemos utilizar una herramienta alternativa tanto para la comparación local de archivos como desde consola de comandos, Beyond Compare y TkDiff </a:t>
            </a:r>
          </a:p>
          <a:p>
            <a:pPr marL="285750" indent="-285750">
              <a:buFontTx/>
              <a:buChar char="-"/>
            </a:pP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17</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2.1</a:t>
            </a:r>
          </a:p>
        </p:txBody>
      </p:sp>
      <p:pic>
        <p:nvPicPr>
          <p:cNvPr id="5" name="Imagen 4">
            <a:extLst>
              <a:ext uri="{FF2B5EF4-FFF2-40B4-BE49-F238E27FC236}">
                <a16:creationId xmlns:a16="http://schemas.microsoft.com/office/drawing/2014/main" id="{6BE86F02-B898-438A-A75E-6CDE61B0FFC8}"/>
              </a:ext>
            </a:extLst>
          </p:cNvPr>
          <p:cNvPicPr>
            <a:picLocks noChangeAspect="1"/>
          </p:cNvPicPr>
          <p:nvPr/>
        </p:nvPicPr>
        <p:blipFill>
          <a:blip r:embed="rId2"/>
          <a:stretch>
            <a:fillRect/>
          </a:stretch>
        </p:blipFill>
        <p:spPr>
          <a:xfrm>
            <a:off x="6521096" y="1293520"/>
            <a:ext cx="5166336" cy="4074678"/>
          </a:xfrm>
          <a:prstGeom prst="rect">
            <a:avLst/>
          </a:prstGeom>
          <a:ln w="12700">
            <a:solidFill>
              <a:schemeClr val="tx1"/>
            </a:solidFill>
          </a:ln>
        </p:spPr>
      </p:pic>
    </p:spTree>
    <p:extLst>
      <p:ext uri="{BB962C8B-B14F-4D97-AF65-F5344CB8AC3E}">
        <p14:creationId xmlns:p14="http://schemas.microsoft.com/office/powerpoint/2010/main" val="1111994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18</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31396"/>
            <a:ext cx="5156393" cy="549189"/>
          </a:xfrm>
        </p:spPr>
        <p:txBody>
          <a:bodyPr>
            <a:noAutofit/>
          </a:bodyPr>
          <a:lstStyle/>
          <a:p>
            <a:r>
              <a:rPr lang="es-ES" sz="2400" dirty="0"/>
              <a:t>Práctica 1: Instalación de Git Diff tools</a:t>
            </a:r>
            <a:br>
              <a:rPr lang="es-ES" sz="2400" dirty="0"/>
            </a:br>
            <a:r>
              <a:rPr lang="es-ES" sz="2400" dirty="0"/>
              <a:t>(10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238229" y="2296301"/>
            <a:ext cx="5591821" cy="3634049"/>
          </a:xfrm>
        </p:spPr>
        <p:txBody>
          <a:bodyPr>
            <a:normAutofit fontScale="77500" lnSpcReduction="20000"/>
          </a:bodyPr>
          <a:lstStyle/>
          <a:p>
            <a:pPr marL="285750" indent="-285750">
              <a:buFontTx/>
              <a:buChar char="-"/>
            </a:pPr>
            <a:r>
              <a:rPr lang="es-ES" b="1" dirty="0"/>
              <a:t>Beyond Compare:</a:t>
            </a:r>
            <a:r>
              <a:rPr lang="es-ES" dirty="0"/>
              <a:t> podemos obtener el binario a partir del siguiente enlace</a:t>
            </a:r>
          </a:p>
          <a:p>
            <a:pPr lvl="1"/>
            <a:r>
              <a:rPr lang="es-ES" sz="1700" dirty="0">
                <a:hlinkClick r:id="rId2"/>
              </a:rPr>
              <a:t>https://www.scootersoftware.com/download.php</a:t>
            </a:r>
            <a:endParaRPr lang="es-ES" sz="1700" dirty="0"/>
          </a:p>
          <a:p>
            <a:pPr marL="742950" lvl="1" indent="-285750">
              <a:buFontTx/>
              <a:buChar char="-"/>
            </a:pPr>
            <a:r>
              <a:rPr lang="es-ES" dirty="0"/>
              <a:t>El instalador wizard es sencillo aunque podemos optar por desmarcar algunas casillas opcionales</a:t>
            </a:r>
          </a:p>
          <a:p>
            <a:pPr marL="742950" lvl="1" indent="-285750">
              <a:buFontTx/>
              <a:buChar char="-"/>
            </a:pPr>
            <a:r>
              <a:rPr lang="es-ES" dirty="0"/>
              <a:t>Una vez instalado y ejecutado debemos ver una imagen como la de la izquierda</a:t>
            </a:r>
          </a:p>
          <a:p>
            <a:pPr lvl="1"/>
            <a:endParaRPr lang="es-ES" sz="1400" dirty="0"/>
          </a:p>
          <a:p>
            <a:pPr marL="285750" indent="-285750">
              <a:buFontTx/>
              <a:buChar char="-"/>
            </a:pPr>
            <a:r>
              <a:rPr lang="es-ES" b="1" dirty="0"/>
              <a:t>TkDiff: </a:t>
            </a:r>
            <a:r>
              <a:rPr lang="es-ES" dirty="0"/>
              <a:t>podemos descargar el ejecutable .exe desde</a:t>
            </a:r>
          </a:p>
          <a:p>
            <a:pPr lvl="1"/>
            <a:r>
              <a:rPr lang="es-ES" dirty="0">
                <a:hlinkClick r:id="rId3"/>
              </a:rPr>
              <a:t>http://www.posoft.de/html/tkdiffMain.html</a:t>
            </a:r>
            <a:endParaRPr lang="es-ES" dirty="0"/>
          </a:p>
          <a:p>
            <a:pPr marL="742950" lvl="1" indent="-285750">
              <a:buFontTx/>
              <a:buChar char="-"/>
            </a:pPr>
            <a:r>
              <a:rPr lang="es-ES" dirty="0"/>
              <a:t>Copiaremos el ejecutable descargado en la ruta </a:t>
            </a:r>
            <a:r>
              <a:rPr lang="de-DE" i="1" dirty="0"/>
              <a:t>C:\Program Files\Git\usr\bin</a:t>
            </a:r>
            <a:endParaRPr lang="es-ES" i="1" dirty="0"/>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630044"/>
            <a:ext cx="2300287" cy="297606"/>
          </a:xfrm>
        </p:spPr>
        <p:txBody>
          <a:bodyPr>
            <a:normAutofit lnSpcReduction="10000"/>
          </a:bodyPr>
          <a:lstStyle/>
          <a:p>
            <a:r>
              <a:rPr lang="ca-ES" dirty="0"/>
              <a:t>2.1.1</a:t>
            </a:r>
          </a:p>
        </p:txBody>
      </p:sp>
      <p:pic>
        <p:nvPicPr>
          <p:cNvPr id="10" name="Imagen 9">
            <a:extLst>
              <a:ext uri="{FF2B5EF4-FFF2-40B4-BE49-F238E27FC236}">
                <a16:creationId xmlns:a16="http://schemas.microsoft.com/office/drawing/2014/main" id="{D555B32D-2388-4868-95E5-2EB1125E9E7E}"/>
              </a:ext>
            </a:extLst>
          </p:cNvPr>
          <p:cNvPicPr>
            <a:picLocks noChangeAspect="1"/>
          </p:cNvPicPr>
          <p:nvPr/>
        </p:nvPicPr>
        <p:blipFill>
          <a:blip r:embed="rId4"/>
          <a:stretch>
            <a:fillRect/>
          </a:stretch>
        </p:blipFill>
        <p:spPr>
          <a:xfrm>
            <a:off x="361950" y="1405991"/>
            <a:ext cx="5420744" cy="4437017"/>
          </a:xfrm>
          <a:prstGeom prst="rect">
            <a:avLst/>
          </a:prstGeom>
          <a:ln w="12700">
            <a:solidFill>
              <a:schemeClr val="tx1"/>
            </a:solidFill>
          </a:ln>
        </p:spPr>
      </p:pic>
    </p:spTree>
    <p:extLst>
      <p:ext uri="{BB962C8B-B14F-4D97-AF65-F5344CB8AC3E}">
        <p14:creationId xmlns:p14="http://schemas.microsoft.com/office/powerpoint/2010/main" val="1957681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dirty="0"/>
              <a:t>Configuración de Git</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lgn="just">
              <a:buFontTx/>
              <a:buChar char="-"/>
            </a:pPr>
            <a:r>
              <a:rPr lang="es-ES" dirty="0"/>
              <a:t>Configuraremos las diferentes características utilizando el comando </a:t>
            </a:r>
            <a:r>
              <a:rPr lang="es-ES" i="1" dirty="0"/>
              <a:t>git configure --global [clave] [valor]</a:t>
            </a:r>
            <a:endParaRPr lang="es-ES" dirty="0"/>
          </a:p>
          <a:p>
            <a:pPr marL="285750" indent="-285750">
              <a:buFontTx/>
              <a:buChar char="-"/>
            </a:pP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19</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2.2</a:t>
            </a:r>
          </a:p>
        </p:txBody>
      </p:sp>
      <p:pic>
        <p:nvPicPr>
          <p:cNvPr id="8" name="Imagen 7">
            <a:extLst>
              <a:ext uri="{FF2B5EF4-FFF2-40B4-BE49-F238E27FC236}">
                <a16:creationId xmlns:a16="http://schemas.microsoft.com/office/drawing/2014/main" id="{D3A1EE42-A5A6-4C17-9DB4-6F75D4DD6B12}"/>
              </a:ext>
            </a:extLst>
          </p:cNvPr>
          <p:cNvPicPr>
            <a:picLocks noChangeAspect="1"/>
          </p:cNvPicPr>
          <p:nvPr/>
        </p:nvPicPr>
        <p:blipFill>
          <a:blip r:embed="rId2"/>
          <a:stretch>
            <a:fillRect/>
          </a:stretch>
        </p:blipFill>
        <p:spPr>
          <a:xfrm>
            <a:off x="6549441" y="1748169"/>
            <a:ext cx="5263456" cy="2929435"/>
          </a:xfrm>
          <a:prstGeom prst="rect">
            <a:avLst/>
          </a:prstGeom>
          <a:ln w="12700">
            <a:solidFill>
              <a:schemeClr val="tx1"/>
            </a:solidFill>
          </a:ln>
        </p:spPr>
      </p:pic>
    </p:spTree>
    <p:extLst>
      <p:ext uri="{BB962C8B-B14F-4D97-AF65-F5344CB8AC3E}">
        <p14:creationId xmlns:p14="http://schemas.microsoft.com/office/powerpoint/2010/main" val="667681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rmAutofit/>
          </a:bodyPr>
          <a:lstStyle/>
          <a:p>
            <a:r>
              <a:rPr lang="es-ES" u="sng" dirty="0"/>
              <a:t>ÍNDICE DE CURSOS</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p:txBody>
          <a:bodyPr>
            <a:normAutofit/>
          </a:bodyPr>
          <a:lstStyle/>
          <a:p>
            <a:pPr>
              <a:lnSpc>
                <a:spcPct val="100000"/>
              </a:lnSpc>
            </a:pPr>
            <a:r>
              <a:rPr lang="es-ES" dirty="0"/>
              <a:t>0.    Preparación del entorno (1h)</a:t>
            </a:r>
          </a:p>
          <a:p>
            <a:pPr marL="342900" indent="-342900">
              <a:lnSpc>
                <a:spcPct val="100000"/>
              </a:lnSpc>
              <a:buFont typeface="Arial" panose="020B0604020202020204" pitchFamily="34" charset="0"/>
              <a:buAutoNum type="arabicPeriod"/>
            </a:pPr>
            <a:r>
              <a:rPr lang="es-ES" b="1" dirty="0"/>
              <a:t>Bitbucket (3h) </a:t>
            </a:r>
          </a:p>
          <a:p>
            <a:pPr marL="342900" indent="-342900">
              <a:lnSpc>
                <a:spcPct val="100000"/>
              </a:lnSpc>
              <a:buFont typeface="Arial" panose="020B0604020202020204" pitchFamily="34" charset="0"/>
              <a:buAutoNum type="arabicPeriod"/>
            </a:pPr>
            <a:r>
              <a:rPr lang="es-ES" dirty="0"/>
              <a:t>AWS (3h)</a:t>
            </a:r>
          </a:p>
          <a:p>
            <a:pPr marL="342900" indent="-342900">
              <a:lnSpc>
                <a:spcPct val="100000"/>
              </a:lnSpc>
              <a:buFont typeface="Arial" panose="020B0604020202020204" pitchFamily="34" charset="0"/>
              <a:buAutoNum type="arabicPeriod"/>
            </a:pPr>
            <a:r>
              <a:rPr lang="es-ES" dirty="0"/>
              <a:t>Packer (6h)</a:t>
            </a:r>
          </a:p>
          <a:p>
            <a:pPr marL="342900" indent="-342900">
              <a:lnSpc>
                <a:spcPct val="100000"/>
              </a:lnSpc>
              <a:buFont typeface="Arial" panose="020B0604020202020204" pitchFamily="34" charset="0"/>
              <a:buAutoNum type="arabicPeriod"/>
            </a:pPr>
            <a:r>
              <a:rPr lang="es-ES" dirty="0"/>
              <a:t>Ansible (12h)</a:t>
            </a:r>
          </a:p>
          <a:p>
            <a:pPr marL="342900" indent="-342900">
              <a:lnSpc>
                <a:spcPct val="100000"/>
              </a:lnSpc>
              <a:buFont typeface="Arial" panose="020B0604020202020204" pitchFamily="34" charset="0"/>
              <a:buAutoNum type="arabicPeriod"/>
            </a:pPr>
            <a:r>
              <a:rPr lang="es-ES" dirty="0"/>
              <a:t>Terraform (12h)</a:t>
            </a:r>
          </a:p>
          <a:p>
            <a:pPr marL="342900" indent="-342900">
              <a:lnSpc>
                <a:spcPct val="100000"/>
              </a:lnSpc>
              <a:buAutoNum type="arabicPeriod" startAt="6"/>
            </a:pPr>
            <a:r>
              <a:rPr lang="es-ES" dirty="0"/>
              <a:t>Jenkins (3h)</a:t>
            </a:r>
          </a:p>
          <a:p>
            <a:pPr marL="342900" indent="-342900">
              <a:lnSpc>
                <a:spcPct val="100000"/>
              </a:lnSpc>
              <a:buAutoNum type="arabicPeriod" startAt="6"/>
            </a:pP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2</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Presentación</a:t>
            </a:r>
          </a:p>
        </p:txBody>
      </p:sp>
      <p:pic>
        <p:nvPicPr>
          <p:cNvPr id="7" name="Picture 4" descr="Corporació Catalana de Mitjans Audiovisuals (@CCMA_cat) | Twitter">
            <a:extLst>
              <a:ext uri="{FF2B5EF4-FFF2-40B4-BE49-F238E27FC236}">
                <a16:creationId xmlns:a16="http://schemas.microsoft.com/office/drawing/2014/main" id="{38C667B5-913A-4197-91A0-20A5D29A7386}"/>
              </a:ext>
            </a:extLst>
          </p:cNvPr>
          <p:cNvPicPr>
            <a:picLocks noGrp="1" noChangeAspect="1" noChangeArrowheads="1"/>
          </p:cNvPicPr>
          <p:nvPr>
            <p:ph type="pic" idx="10"/>
          </p:nvPr>
        </p:nvPicPr>
        <p:blipFill>
          <a:blip r:embed="rId2">
            <a:extLst>
              <a:ext uri="{28A0092B-C50C-407E-A947-70E740481C1C}">
                <a14:useLocalDpi xmlns:a14="http://schemas.microsoft.com/office/drawing/2010/main" val="0"/>
              </a:ext>
            </a:extLst>
          </a:blip>
          <a:srcRect l="2720" r="2720"/>
          <a:stretch>
            <a:fillRect/>
          </a:stretch>
        </p:blipFill>
        <p:spPr bwMode="auto">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87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dirty="0"/>
              <a:t>Credenciales</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lgn="just">
              <a:buFontTx/>
              <a:buChar char="-"/>
            </a:pPr>
            <a:r>
              <a:rPr lang="es-ES" dirty="0"/>
              <a:t>Si queremos editar las credenciales podemos reutilizar el comando configure o acceder, desde Windows, al gestor de credenciales (Credentials Manager)</a:t>
            </a:r>
          </a:p>
          <a:p>
            <a:pPr marL="285750" indent="-285750">
              <a:buFontTx/>
              <a:buChar char="-"/>
            </a:pP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20</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2.3</a:t>
            </a:r>
          </a:p>
        </p:txBody>
      </p:sp>
      <p:pic>
        <p:nvPicPr>
          <p:cNvPr id="5" name="Imagen 4">
            <a:extLst>
              <a:ext uri="{FF2B5EF4-FFF2-40B4-BE49-F238E27FC236}">
                <a16:creationId xmlns:a16="http://schemas.microsoft.com/office/drawing/2014/main" id="{CB8A1321-4D72-4BE9-A357-80AFCE40CD95}"/>
              </a:ext>
            </a:extLst>
          </p:cNvPr>
          <p:cNvPicPr>
            <a:picLocks noChangeAspect="1"/>
          </p:cNvPicPr>
          <p:nvPr/>
        </p:nvPicPr>
        <p:blipFill>
          <a:blip r:embed="rId2"/>
          <a:stretch>
            <a:fillRect/>
          </a:stretch>
        </p:blipFill>
        <p:spPr>
          <a:xfrm>
            <a:off x="6676496" y="1062611"/>
            <a:ext cx="4756289" cy="4283067"/>
          </a:xfrm>
          <a:prstGeom prst="rect">
            <a:avLst/>
          </a:prstGeom>
          <a:ln w="12700">
            <a:solidFill>
              <a:schemeClr val="tx1"/>
            </a:solidFill>
          </a:ln>
        </p:spPr>
      </p:pic>
    </p:spTree>
    <p:extLst>
      <p:ext uri="{BB962C8B-B14F-4D97-AF65-F5344CB8AC3E}">
        <p14:creationId xmlns:p14="http://schemas.microsoft.com/office/powerpoint/2010/main" val="2030510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21</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es-ES" dirty="0"/>
              <a:t>Claves SSH</a:t>
            </a:r>
            <a:endParaRPr lang="ca-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2.4</a:t>
            </a:r>
          </a:p>
        </p:txBody>
      </p:sp>
      <p:sp>
        <p:nvSpPr>
          <p:cNvPr id="5" name="Marcador de contenido 2">
            <a:extLst>
              <a:ext uri="{FF2B5EF4-FFF2-40B4-BE49-F238E27FC236}">
                <a16:creationId xmlns:a16="http://schemas.microsoft.com/office/drawing/2014/main" id="{FB00C0F4-33ED-4E41-9DC4-22952E830A94}"/>
              </a:ext>
            </a:extLst>
          </p:cNvPr>
          <p:cNvSpPr>
            <a:spLocks noGrp="1"/>
          </p:cNvSpPr>
          <p:nvPr>
            <p:ph idx="1"/>
          </p:nvPr>
        </p:nvSpPr>
        <p:spPr>
          <a:xfrm>
            <a:off x="1030648" y="2213025"/>
            <a:ext cx="7434083" cy="4388072"/>
          </a:xfrm>
        </p:spPr>
        <p:txBody>
          <a:bodyPr>
            <a:normAutofit/>
          </a:bodyPr>
          <a:lstStyle/>
          <a:p>
            <a:pPr marL="285750" indent="-285750" algn="just">
              <a:buFontTx/>
              <a:buChar char="-"/>
            </a:pPr>
            <a:r>
              <a:rPr lang="es-ES" dirty="0"/>
              <a:t>Si trabajamos con distintas cuentas de Git o incluso en diferentes distribuciones en nuestro equipo, puede resultar engorroso tener que estar cambiando continuamente de credenciales para operar con las distintas cuentas</a:t>
            </a:r>
          </a:p>
          <a:p>
            <a:pPr marL="285750" indent="-285750" algn="just">
              <a:buFontTx/>
              <a:buChar char="-"/>
            </a:pPr>
            <a:r>
              <a:rPr lang="es-ES" dirty="0"/>
              <a:t>Para evitar esta situación podemos trabajar con una clave SSH general que actúa de identificador único de nuestra máquina para operar en Git</a:t>
            </a:r>
          </a:p>
          <a:p>
            <a:pPr marL="285750" indent="-285750" algn="just">
              <a:buFontTx/>
              <a:buChar char="-"/>
            </a:pPr>
            <a:r>
              <a:rPr lang="es-ES" dirty="0"/>
              <a:t>Tiene el inconveniente de ser único por equipo, por lo que si trabajamos desde diferentes terminales habremos de generar una clave SSH desde cada ordenador desde el cual queramos acceder</a:t>
            </a:r>
          </a:p>
          <a:p>
            <a:pPr marL="285750" indent="-285750">
              <a:buFontTx/>
              <a:buChar char="-"/>
            </a:pPr>
            <a:endParaRPr lang="es-ES" dirty="0"/>
          </a:p>
        </p:txBody>
      </p:sp>
    </p:spTree>
    <p:extLst>
      <p:ext uri="{BB962C8B-B14F-4D97-AF65-F5344CB8AC3E}">
        <p14:creationId xmlns:p14="http://schemas.microsoft.com/office/powerpoint/2010/main" val="3098800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22</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227858"/>
            <a:ext cx="5156393" cy="549189"/>
          </a:xfrm>
        </p:spPr>
        <p:txBody>
          <a:bodyPr>
            <a:noAutofit/>
          </a:bodyPr>
          <a:lstStyle/>
          <a:p>
            <a:r>
              <a:rPr lang="es-ES" sz="2400" dirty="0"/>
              <a:t>Práctica 2: Generación de claves SSH</a:t>
            </a:r>
            <a:br>
              <a:rPr lang="es-ES" sz="2400" dirty="0"/>
            </a:br>
            <a:r>
              <a:rPr lang="es-ES" sz="2400" dirty="0"/>
              <a:t>(10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238229" y="2296301"/>
            <a:ext cx="5591821" cy="3634049"/>
          </a:xfrm>
        </p:spPr>
        <p:txBody>
          <a:bodyPr>
            <a:normAutofit lnSpcReduction="10000"/>
          </a:bodyPr>
          <a:lstStyle/>
          <a:p>
            <a:pPr marL="285750" indent="-285750" algn="just">
              <a:buFontTx/>
              <a:buChar char="-"/>
            </a:pPr>
            <a:r>
              <a:rPr lang="es-ES" dirty="0"/>
              <a:t>Para generar una nueva clave SSH (para Bitbucket) utilizaremos </a:t>
            </a:r>
            <a:r>
              <a:rPr lang="es-ES" dirty="0" err="1"/>
              <a:t>GitBash</a:t>
            </a:r>
            <a:r>
              <a:rPr lang="es-ES" dirty="0"/>
              <a:t> y lanzaremos el comando</a:t>
            </a:r>
          </a:p>
          <a:p>
            <a:pPr lvl="1" algn="just"/>
            <a:r>
              <a:rPr lang="de-DE" i="1" dirty="0"/>
              <a:t>ssh-keygen -t rsa -C </a:t>
            </a:r>
            <a:r>
              <a:rPr lang="de-DE" i="1" dirty="0">
                <a:hlinkClick r:id="rId2"/>
              </a:rPr>
              <a:t>your_email@example.com</a:t>
            </a:r>
            <a:endParaRPr lang="de-DE" i="1" dirty="0"/>
          </a:p>
          <a:p>
            <a:pPr marL="285750" indent="-285750" algn="just">
              <a:buFontTx/>
              <a:buChar char="-"/>
            </a:pPr>
            <a:r>
              <a:rPr lang="de-DE" dirty="0"/>
              <a:t>U</a:t>
            </a:r>
            <a:r>
              <a:rPr lang="es-ES" dirty="0" err="1"/>
              <a:t>na</a:t>
            </a:r>
            <a:r>
              <a:rPr lang="es-ES" dirty="0"/>
              <a:t> vez la clave está generada, copiaremos su contenido haciendo </a:t>
            </a:r>
            <a:r>
              <a:rPr lang="es-ES" i="1" dirty="0" err="1"/>
              <a:t>cat</a:t>
            </a:r>
            <a:r>
              <a:rPr lang="es-ES" i="1" dirty="0"/>
              <a:t> ~/.</a:t>
            </a:r>
            <a:r>
              <a:rPr lang="es-ES" i="1" dirty="0" err="1"/>
              <a:t>ssh</a:t>
            </a:r>
            <a:r>
              <a:rPr lang="es-ES" i="1" dirty="0"/>
              <a:t>/id_rsa.pub </a:t>
            </a:r>
            <a:r>
              <a:rPr lang="es-ES" dirty="0"/>
              <a:t>y la pegaremos en el apartado de claves SSH de nuestra configuración de cuenta en Bitbucket</a:t>
            </a:r>
          </a:p>
          <a:p>
            <a:pPr marL="285750" indent="-285750" algn="just">
              <a:buFontTx/>
              <a:buChar char="-"/>
            </a:pPr>
            <a:r>
              <a:rPr lang="es-ES" dirty="0"/>
              <a:t>Podemos consultar el proceso en el link de </a:t>
            </a:r>
            <a:r>
              <a:rPr lang="es-ES" i="1" dirty="0">
                <a:hlinkClick r:id="rId3"/>
              </a:rPr>
              <a:t>creating SSH </a:t>
            </a:r>
            <a:r>
              <a:rPr lang="es-ES" i="1" dirty="0" err="1">
                <a:hlinkClick r:id="rId3"/>
              </a:rPr>
              <a:t>keys</a:t>
            </a:r>
            <a:endParaRPr lang="es-ES" dirty="0"/>
          </a:p>
          <a:p>
            <a:pPr marL="285750" indent="-285750" algn="just">
              <a:buFontTx/>
              <a:buChar char="-"/>
            </a:pPr>
            <a:endParaRPr lang="es-ES" i="1" dirty="0"/>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778847"/>
            <a:ext cx="2300287" cy="297606"/>
          </a:xfrm>
        </p:spPr>
        <p:txBody>
          <a:bodyPr>
            <a:normAutofit lnSpcReduction="10000"/>
          </a:bodyPr>
          <a:lstStyle/>
          <a:p>
            <a:r>
              <a:rPr lang="ca-ES" dirty="0"/>
              <a:t>2.4.1</a:t>
            </a:r>
          </a:p>
        </p:txBody>
      </p:sp>
      <p:pic>
        <p:nvPicPr>
          <p:cNvPr id="9" name="Imagen 8">
            <a:extLst>
              <a:ext uri="{FF2B5EF4-FFF2-40B4-BE49-F238E27FC236}">
                <a16:creationId xmlns:a16="http://schemas.microsoft.com/office/drawing/2014/main" id="{B19233D8-B638-4E9A-A9CA-F6E4456241A9}"/>
              </a:ext>
            </a:extLst>
          </p:cNvPr>
          <p:cNvPicPr>
            <a:picLocks noChangeAspect="1"/>
          </p:cNvPicPr>
          <p:nvPr/>
        </p:nvPicPr>
        <p:blipFill>
          <a:blip r:embed="rId4"/>
          <a:stretch>
            <a:fillRect/>
          </a:stretch>
        </p:blipFill>
        <p:spPr>
          <a:xfrm>
            <a:off x="566710" y="1405991"/>
            <a:ext cx="5175924" cy="3931538"/>
          </a:xfrm>
          <a:prstGeom prst="rect">
            <a:avLst/>
          </a:prstGeom>
          <a:ln w="12700">
            <a:solidFill>
              <a:schemeClr val="tx1"/>
            </a:solidFill>
          </a:ln>
        </p:spPr>
      </p:pic>
    </p:spTree>
    <p:extLst>
      <p:ext uri="{BB962C8B-B14F-4D97-AF65-F5344CB8AC3E}">
        <p14:creationId xmlns:p14="http://schemas.microsoft.com/office/powerpoint/2010/main" val="3639296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dirty="0"/>
              <a:t>Interfaz de usuario GUI</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lgn="just">
              <a:buFontTx/>
              <a:buChar char="-"/>
            </a:pPr>
            <a:r>
              <a:rPr lang="es-ES" dirty="0"/>
              <a:t>Pese a que el curso está orientado a trabajar sobre consola, podemos optar por una solución de interfaz gráfica o GUI como </a:t>
            </a:r>
            <a:r>
              <a:rPr lang="es-ES" b="1" dirty="0"/>
              <a:t>Source Tree </a:t>
            </a:r>
            <a:r>
              <a:rPr lang="es-ES" dirty="0"/>
              <a:t>de Atlassian o </a:t>
            </a:r>
            <a:r>
              <a:rPr lang="es-ES" b="1" dirty="0"/>
              <a:t>GitKraken</a:t>
            </a:r>
          </a:p>
          <a:p>
            <a:pPr marL="742950" lvl="1" indent="-285750">
              <a:buFontTx/>
              <a:buChar char="-"/>
            </a:pPr>
            <a:r>
              <a:rPr lang="es-ES" dirty="0"/>
              <a:t>Source Tree:</a:t>
            </a:r>
          </a:p>
          <a:p>
            <a:pPr lvl="2"/>
            <a:r>
              <a:rPr lang="es-ES" dirty="0">
                <a:hlinkClick r:id="rId2"/>
              </a:rPr>
              <a:t>https://www.sourcetreeapp.com/</a:t>
            </a:r>
            <a:endParaRPr lang="es-ES" b="1" dirty="0"/>
          </a:p>
          <a:p>
            <a:pPr marL="742950" lvl="1" indent="-285750">
              <a:buFontTx/>
              <a:buChar char="-"/>
            </a:pPr>
            <a:r>
              <a:rPr lang="es-ES" dirty="0"/>
              <a:t>GitKraken:</a:t>
            </a:r>
          </a:p>
          <a:p>
            <a:pPr lvl="2"/>
            <a:r>
              <a:rPr lang="es-ES" dirty="0">
                <a:hlinkClick r:id="rId3"/>
              </a:rPr>
              <a:t>https://www.gitkraken.com/</a:t>
            </a:r>
            <a:endParaRPr lang="es-ES" dirty="0"/>
          </a:p>
          <a:p>
            <a:pPr lvl="2"/>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23</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2.4</a:t>
            </a:r>
          </a:p>
        </p:txBody>
      </p:sp>
      <p:pic>
        <p:nvPicPr>
          <p:cNvPr id="8" name="Imagen 7">
            <a:extLst>
              <a:ext uri="{FF2B5EF4-FFF2-40B4-BE49-F238E27FC236}">
                <a16:creationId xmlns:a16="http://schemas.microsoft.com/office/drawing/2014/main" id="{1A94902B-C663-4FF9-B39C-0F56AE0824AD}"/>
              </a:ext>
            </a:extLst>
          </p:cNvPr>
          <p:cNvPicPr>
            <a:picLocks noChangeAspect="1"/>
          </p:cNvPicPr>
          <p:nvPr/>
        </p:nvPicPr>
        <p:blipFill>
          <a:blip r:embed="rId4"/>
          <a:stretch>
            <a:fillRect/>
          </a:stretch>
        </p:blipFill>
        <p:spPr>
          <a:xfrm>
            <a:off x="6881624" y="959947"/>
            <a:ext cx="4604981" cy="4741184"/>
          </a:xfrm>
          <a:prstGeom prst="rect">
            <a:avLst/>
          </a:prstGeom>
          <a:ln w="12700">
            <a:solidFill>
              <a:schemeClr val="tx1"/>
            </a:solidFill>
          </a:ln>
        </p:spPr>
      </p:pic>
    </p:spTree>
    <p:extLst>
      <p:ext uri="{BB962C8B-B14F-4D97-AF65-F5344CB8AC3E}">
        <p14:creationId xmlns:p14="http://schemas.microsoft.com/office/powerpoint/2010/main" val="17683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24</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ca-ES" dirty="0"/>
              <a:t>¿</a:t>
            </a:r>
            <a:r>
              <a:rPr lang="es-ES" dirty="0"/>
              <a:t>Preguntas</a:t>
            </a:r>
            <a:r>
              <a:rPr lang="ca-ES" dirty="0"/>
              <a:t>?</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Fin Tema 2</a:t>
            </a:r>
          </a:p>
        </p:txBody>
      </p:sp>
    </p:spTree>
    <p:extLst>
      <p:ext uri="{BB962C8B-B14F-4D97-AF65-F5344CB8AC3E}">
        <p14:creationId xmlns:p14="http://schemas.microsoft.com/office/powerpoint/2010/main" val="1950860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rmAutofit fontScale="90000"/>
          </a:bodyPr>
          <a:lstStyle/>
          <a:p>
            <a:r>
              <a:rPr lang="es-ES" u="sng" dirty="0"/>
              <a:t>ORGANIZACIÓN DEL CÓDIGO FUENTE</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400102" y="2239151"/>
            <a:ext cx="4335681" cy="4482324"/>
          </a:xfrm>
        </p:spPr>
        <p:txBody>
          <a:bodyPr>
            <a:normAutofit/>
          </a:bodyPr>
          <a:lstStyle/>
          <a:p>
            <a:r>
              <a:rPr lang="es-ES" dirty="0"/>
              <a:t>3.1	Comandos básicos de Git	</a:t>
            </a:r>
          </a:p>
          <a:p>
            <a:r>
              <a:rPr lang="es-ES" dirty="0"/>
              <a:t>3.2	Creación de un repositorio</a:t>
            </a:r>
          </a:p>
          <a:p>
            <a:r>
              <a:rPr lang="es-ES" dirty="0"/>
              <a:t>3.3	Inicialización de un repositorio</a:t>
            </a:r>
          </a:p>
          <a:p>
            <a:r>
              <a:rPr lang="es-ES" dirty="0"/>
              <a:t>3.4	Gitignore</a:t>
            </a:r>
          </a:p>
          <a:p>
            <a:r>
              <a:rPr lang="es-ES" dirty="0"/>
              <a:t>3.5	Aprobación de cambios</a:t>
            </a:r>
          </a:p>
          <a:p>
            <a:r>
              <a:rPr lang="es-ES" dirty="0"/>
              <a:t>3.6	Uso de Difftool</a:t>
            </a:r>
          </a:p>
          <a:p>
            <a:r>
              <a:rPr lang="es-ES" dirty="0"/>
              <a:t>3.7	Trabajo en remoto</a:t>
            </a:r>
          </a:p>
          <a:p>
            <a:r>
              <a:rPr lang="es-ES" dirty="0"/>
              <a:t>3.8	Deshacer cambios</a:t>
            </a:r>
          </a:p>
          <a:p>
            <a:r>
              <a:rPr lang="es-ES" dirty="0"/>
              <a:t>3.9	Resolución de conflictos</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25</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3.</a:t>
            </a:r>
          </a:p>
        </p:txBody>
      </p:sp>
      <p:pic>
        <p:nvPicPr>
          <p:cNvPr id="1028" name="Picture 4" descr="CODIGO FUENTE. - Movimiento del software libre">
            <a:extLst>
              <a:ext uri="{FF2B5EF4-FFF2-40B4-BE49-F238E27FC236}">
                <a16:creationId xmlns:a16="http://schemas.microsoft.com/office/drawing/2014/main" id="{C5660070-4168-4602-8415-1514E5AE4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5124" y="1631951"/>
            <a:ext cx="5452073" cy="315248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821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a:xfrm>
            <a:off x="1400102" y="1473575"/>
            <a:ext cx="4417224" cy="549189"/>
          </a:xfrm>
        </p:spPr>
        <p:txBody>
          <a:bodyPr>
            <a:noAutofit/>
          </a:bodyPr>
          <a:lstStyle/>
          <a:p>
            <a:r>
              <a:rPr lang="es-ES" dirty="0"/>
              <a:t>Comandos básicos de Git</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lgn="just">
              <a:buFontTx/>
              <a:buChar char="-"/>
            </a:pPr>
            <a:r>
              <a:rPr lang="es-ES" dirty="0"/>
              <a:t>Git dispone de numerosos comandos, aún así los más comunes y de uso diario son:</a:t>
            </a:r>
          </a:p>
          <a:p>
            <a:pPr marL="742950" lvl="1" indent="-285750" algn="just">
              <a:buFontTx/>
              <a:buChar char="-"/>
            </a:pPr>
            <a:r>
              <a:rPr lang="es-ES" i="1" dirty="0"/>
              <a:t>git init</a:t>
            </a:r>
          </a:p>
          <a:p>
            <a:pPr marL="742950" lvl="1" indent="-285750" algn="just">
              <a:buFontTx/>
              <a:buChar char="-"/>
            </a:pPr>
            <a:r>
              <a:rPr lang="es-ES" i="1" dirty="0"/>
              <a:t>git status</a:t>
            </a:r>
          </a:p>
          <a:p>
            <a:pPr marL="742950" lvl="1" indent="-285750" algn="just">
              <a:buFontTx/>
              <a:buChar char="-"/>
            </a:pPr>
            <a:r>
              <a:rPr lang="es-ES" i="1" dirty="0"/>
              <a:t>git add</a:t>
            </a:r>
          </a:p>
          <a:p>
            <a:pPr marL="742950" lvl="1" indent="-285750" algn="just">
              <a:buFontTx/>
              <a:buChar char="-"/>
            </a:pPr>
            <a:r>
              <a:rPr lang="es-ES" i="1" dirty="0"/>
              <a:t>git commit</a:t>
            </a:r>
          </a:p>
          <a:p>
            <a:pPr marL="742950" lvl="1" indent="-285750" algn="just">
              <a:buFontTx/>
              <a:buChar char="-"/>
            </a:pPr>
            <a:r>
              <a:rPr lang="es-ES" i="1" dirty="0"/>
              <a:t>git ignore</a:t>
            </a:r>
          </a:p>
          <a:p>
            <a:pPr marL="742950" lvl="1" indent="-285750" algn="just">
              <a:buFontTx/>
              <a:buChar char="-"/>
            </a:pPr>
            <a:r>
              <a:rPr lang="es-ES" i="1" dirty="0"/>
              <a:t>git blame</a:t>
            </a:r>
          </a:p>
          <a:p>
            <a:pPr marL="742950" lvl="1" indent="-285750" algn="just">
              <a:buFontTx/>
              <a:buChar char="-"/>
            </a:pPr>
            <a:r>
              <a:rPr lang="es-ES" i="1" dirty="0"/>
              <a:t>git help / --help</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26</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3.1</a:t>
            </a:r>
          </a:p>
        </p:txBody>
      </p:sp>
      <p:pic>
        <p:nvPicPr>
          <p:cNvPr id="7" name="Imagen 6">
            <a:extLst>
              <a:ext uri="{FF2B5EF4-FFF2-40B4-BE49-F238E27FC236}">
                <a16:creationId xmlns:a16="http://schemas.microsoft.com/office/drawing/2014/main" id="{B30F46C3-5D16-4301-B12E-C30F17DFAFD4}"/>
              </a:ext>
            </a:extLst>
          </p:cNvPr>
          <p:cNvPicPr>
            <a:picLocks noChangeAspect="1"/>
          </p:cNvPicPr>
          <p:nvPr/>
        </p:nvPicPr>
        <p:blipFill>
          <a:blip r:embed="rId2"/>
          <a:stretch>
            <a:fillRect/>
          </a:stretch>
        </p:blipFill>
        <p:spPr>
          <a:xfrm>
            <a:off x="6548846" y="1277982"/>
            <a:ext cx="5286037" cy="4302036"/>
          </a:xfrm>
          <a:prstGeom prst="rect">
            <a:avLst/>
          </a:prstGeom>
        </p:spPr>
      </p:pic>
    </p:spTree>
    <p:extLst>
      <p:ext uri="{BB962C8B-B14F-4D97-AF65-F5344CB8AC3E}">
        <p14:creationId xmlns:p14="http://schemas.microsoft.com/office/powerpoint/2010/main" val="2072489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27</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Creación de un repositorio</a:t>
            </a:r>
            <a:endParaRPr lang="es-ES" sz="2800" dirty="0"/>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p:txBody>
          <a:bodyPr>
            <a:normAutofit/>
          </a:bodyPr>
          <a:lstStyle/>
          <a:p>
            <a:pPr marL="285750" indent="-285750" algn="just">
              <a:buFontTx/>
              <a:buChar char="-"/>
            </a:pPr>
            <a:r>
              <a:rPr lang="es-ES" dirty="0"/>
              <a:t>Para poder empezar a compartir nuestro código primero debemos crear un repositorio donde poder almacenarlo</a:t>
            </a:r>
          </a:p>
          <a:p>
            <a:pPr marL="285750" indent="-285750" algn="just">
              <a:buFontTx/>
              <a:buChar char="-"/>
            </a:pPr>
            <a:r>
              <a:rPr lang="es-ES" dirty="0"/>
              <a:t>Este proceso se realiza de forma manual en la interfaz de usuario de la distribución de Git que estemos utilizando (Bitbucket)</a:t>
            </a:r>
          </a:p>
          <a:p>
            <a:pPr marL="742950" lvl="1" indent="-285750" algn="just">
              <a:buFontTx/>
              <a:buChar char="-"/>
            </a:pPr>
            <a:endParaRPr lang="es-ES" b="1" dirty="0"/>
          </a:p>
          <a:p>
            <a:pPr marL="285750" indent="-285750" algn="just">
              <a:buFontTx/>
              <a:buChar char="-"/>
            </a:pPr>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3.2</a:t>
            </a:r>
          </a:p>
        </p:txBody>
      </p:sp>
    </p:spTree>
    <p:extLst>
      <p:ext uri="{BB962C8B-B14F-4D97-AF65-F5344CB8AC3E}">
        <p14:creationId xmlns:p14="http://schemas.microsoft.com/office/powerpoint/2010/main" val="2843926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28</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531039" y="1137940"/>
            <a:ext cx="5156393" cy="549189"/>
          </a:xfrm>
        </p:spPr>
        <p:txBody>
          <a:bodyPr>
            <a:noAutofit/>
          </a:bodyPr>
          <a:lstStyle/>
          <a:p>
            <a:r>
              <a:rPr lang="es-ES" sz="2400" dirty="0"/>
              <a:t>Práctica 3: Creación de un repo</a:t>
            </a:r>
            <a:br>
              <a:rPr lang="es-ES" sz="2400" dirty="0"/>
            </a:br>
            <a:r>
              <a:rPr lang="es-ES" sz="2400" dirty="0"/>
              <a:t>(5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313324" y="1897419"/>
            <a:ext cx="5591821" cy="3634049"/>
          </a:xfrm>
        </p:spPr>
        <p:txBody>
          <a:bodyPr>
            <a:normAutofit/>
          </a:bodyPr>
          <a:lstStyle/>
          <a:p>
            <a:pPr marL="285750" indent="-285750" algn="just">
              <a:buFontTx/>
              <a:buChar char="-"/>
            </a:pPr>
            <a:r>
              <a:rPr lang="es-ES" dirty="0"/>
              <a:t>Para crear un repositorio desde cero accederemos a la URL del proyecto de </a:t>
            </a:r>
            <a:r>
              <a:rPr lang="es-ES" dirty="0" err="1"/>
              <a:t>SECALabs</a:t>
            </a:r>
            <a:r>
              <a:rPr lang="es-ES" dirty="0"/>
              <a:t> de Bitbucket:</a:t>
            </a:r>
          </a:p>
          <a:p>
            <a:pPr lvl="1" algn="just"/>
            <a:r>
              <a:rPr lang="es-ES" dirty="0">
                <a:hlinkClick r:id="rId2"/>
              </a:rPr>
              <a:t>https://bitbucket.ccma.cat/projects/SLABS</a:t>
            </a:r>
            <a:endParaRPr lang="es-ES" dirty="0"/>
          </a:p>
          <a:p>
            <a:pPr marL="285750" indent="-285750" algn="just">
              <a:buFontTx/>
              <a:buChar char="-"/>
            </a:pPr>
            <a:r>
              <a:rPr lang="es-ES" dirty="0"/>
              <a:t>Pulsamos sobre el botón de ‘+’ para crear un nuevo repositorio. El nombre debe ser único así que cada uno de nosotros lo llamaremos </a:t>
            </a:r>
            <a:r>
              <a:rPr lang="es-ES" i="1" dirty="0" err="1"/>
              <a:t>repo_test</a:t>
            </a:r>
            <a:r>
              <a:rPr lang="es-ES" i="1" dirty="0"/>
              <a:t>_[nombre_usuario]</a:t>
            </a:r>
          </a:p>
          <a:p>
            <a:pPr marL="285750" indent="-285750" algn="just">
              <a:buFontTx/>
              <a:buChar char="-"/>
            </a:pPr>
            <a:r>
              <a:rPr lang="es-ES" dirty="0"/>
              <a:t>Habremos llegado a una pantalla como la de la imagen de la izquierda con un repositorio vacío</a:t>
            </a:r>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630044"/>
            <a:ext cx="2300287" cy="297606"/>
          </a:xfrm>
        </p:spPr>
        <p:txBody>
          <a:bodyPr>
            <a:normAutofit lnSpcReduction="10000"/>
          </a:bodyPr>
          <a:lstStyle/>
          <a:p>
            <a:r>
              <a:rPr lang="ca-ES" dirty="0"/>
              <a:t>3.2.1</a:t>
            </a:r>
          </a:p>
        </p:txBody>
      </p:sp>
      <p:pic>
        <p:nvPicPr>
          <p:cNvPr id="7" name="Imagen 6">
            <a:extLst>
              <a:ext uri="{FF2B5EF4-FFF2-40B4-BE49-F238E27FC236}">
                <a16:creationId xmlns:a16="http://schemas.microsoft.com/office/drawing/2014/main" id="{2692E0F3-3EE1-49A8-BE84-1C6F1ABA587F}"/>
              </a:ext>
            </a:extLst>
          </p:cNvPr>
          <p:cNvPicPr>
            <a:picLocks noChangeAspect="1"/>
          </p:cNvPicPr>
          <p:nvPr/>
        </p:nvPicPr>
        <p:blipFill>
          <a:blip r:embed="rId3"/>
          <a:stretch>
            <a:fillRect/>
          </a:stretch>
        </p:blipFill>
        <p:spPr>
          <a:xfrm>
            <a:off x="270480" y="1137940"/>
            <a:ext cx="5426873" cy="4629585"/>
          </a:xfrm>
          <a:prstGeom prst="rect">
            <a:avLst/>
          </a:prstGeom>
          <a:ln w="12700">
            <a:solidFill>
              <a:schemeClr val="tx1"/>
            </a:solidFill>
          </a:ln>
        </p:spPr>
      </p:pic>
    </p:spTree>
    <p:extLst>
      <p:ext uri="{BB962C8B-B14F-4D97-AF65-F5344CB8AC3E}">
        <p14:creationId xmlns:p14="http://schemas.microsoft.com/office/powerpoint/2010/main" val="3847651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29</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Inicialización de un repositorio</a:t>
            </a:r>
            <a:endParaRPr lang="es-ES" sz="2800" dirty="0"/>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p:txBody>
          <a:bodyPr>
            <a:normAutofit/>
          </a:bodyPr>
          <a:lstStyle/>
          <a:p>
            <a:pPr marL="285750" indent="-285750" algn="just">
              <a:buFontTx/>
              <a:buChar char="-"/>
            </a:pPr>
            <a:r>
              <a:rPr lang="es-ES" dirty="0"/>
              <a:t>Ahora que nuestro repositorio está creado hemos de inicializarlo</a:t>
            </a:r>
          </a:p>
          <a:p>
            <a:pPr marL="285750" indent="-285750" algn="just">
              <a:buFontTx/>
              <a:buChar char="-"/>
            </a:pPr>
            <a:r>
              <a:rPr lang="es-ES" dirty="0"/>
              <a:t>Para ello generaremos un nuevo archivo README.md, un documento explicativo que suele dar un contexto inicial para aquellos que vayan a utilizar por primera el código de un repositorio. Se crean con Markdown y se pueden generar desde documentos muy sencillos hasta documentación realmente elaborada</a:t>
            </a:r>
          </a:p>
          <a:p>
            <a:pPr marL="285750" indent="-285750" algn="just">
              <a:buFontTx/>
              <a:buChar char="-"/>
            </a:pPr>
            <a:r>
              <a:rPr lang="es-ES" dirty="0"/>
              <a:t>Después de haber añadido un fichero confirmaremos nuestro primer commit y haremos el primer push al repositorio</a:t>
            </a:r>
          </a:p>
          <a:p>
            <a:pPr marL="742950" lvl="1" indent="-285750" algn="just">
              <a:buFontTx/>
              <a:buChar char="-"/>
            </a:pPr>
            <a:endParaRPr lang="es-ES" b="1" dirty="0"/>
          </a:p>
          <a:p>
            <a:pPr marL="285750" indent="-285750" algn="just">
              <a:buFontTx/>
              <a:buChar char="-"/>
            </a:pPr>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3.3</a:t>
            </a:r>
          </a:p>
        </p:txBody>
      </p:sp>
    </p:spTree>
    <p:extLst>
      <p:ext uri="{BB962C8B-B14F-4D97-AF65-F5344CB8AC3E}">
        <p14:creationId xmlns:p14="http://schemas.microsoft.com/office/powerpoint/2010/main" val="3457189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rmAutofit/>
          </a:bodyPr>
          <a:lstStyle/>
          <a:p>
            <a:r>
              <a:rPr lang="es-ES" u="sng" dirty="0"/>
              <a:t>CONTENIDO</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p:txBody>
          <a:bodyPr>
            <a:normAutofit/>
          </a:bodyPr>
          <a:lstStyle/>
          <a:p>
            <a:pPr marL="342900" indent="-342900">
              <a:lnSpc>
                <a:spcPct val="100000"/>
              </a:lnSpc>
              <a:buAutoNum type="arabicPeriod"/>
            </a:pPr>
            <a:r>
              <a:rPr lang="es-ES" dirty="0"/>
              <a:t>Introducción a Git</a:t>
            </a:r>
          </a:p>
          <a:p>
            <a:pPr marL="342900" indent="-342900">
              <a:lnSpc>
                <a:spcPct val="100000"/>
              </a:lnSpc>
              <a:buAutoNum type="arabicPeriod"/>
            </a:pPr>
            <a:r>
              <a:rPr lang="es-ES" dirty="0"/>
              <a:t>Herramientas de trabajo</a:t>
            </a:r>
          </a:p>
          <a:p>
            <a:pPr marL="342900" indent="-342900">
              <a:lnSpc>
                <a:spcPct val="100000"/>
              </a:lnSpc>
              <a:buAutoNum type="arabicPeriod"/>
            </a:pPr>
            <a:r>
              <a:rPr lang="es-ES" dirty="0"/>
              <a:t>Organización del código fuente</a:t>
            </a:r>
          </a:p>
          <a:p>
            <a:pPr marL="342900" indent="-342900">
              <a:lnSpc>
                <a:spcPct val="100000"/>
              </a:lnSpc>
              <a:buAutoNum type="arabicPeriod"/>
            </a:pPr>
            <a:r>
              <a:rPr lang="es-ES" dirty="0"/>
              <a:t>Trabajando con Git</a:t>
            </a:r>
          </a:p>
          <a:p>
            <a:pPr marL="342900" indent="-342900">
              <a:lnSpc>
                <a:spcPct val="100000"/>
              </a:lnSpc>
              <a:buAutoNum type="arabicPeriod"/>
            </a:pPr>
            <a:r>
              <a:rPr lang="es-ES" dirty="0"/>
              <a:t>Repositorios corporativos</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3</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Curso 1</a:t>
            </a:r>
          </a:p>
        </p:txBody>
      </p:sp>
      <p:pic>
        <p:nvPicPr>
          <p:cNvPr id="1026" name="Picture 2" descr="Atlassian Bitbucket (@Bitbucket) | Twitter">
            <a:extLst>
              <a:ext uri="{FF2B5EF4-FFF2-40B4-BE49-F238E27FC236}">
                <a16:creationId xmlns:a16="http://schemas.microsoft.com/office/drawing/2014/main" id="{5939F4F2-C9FE-441A-842E-A92472C78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3834" y="1360217"/>
            <a:ext cx="3810000" cy="3810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720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30</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97285"/>
            <a:ext cx="5156393" cy="549189"/>
          </a:xfrm>
        </p:spPr>
        <p:txBody>
          <a:bodyPr>
            <a:noAutofit/>
          </a:bodyPr>
          <a:lstStyle/>
          <a:p>
            <a:r>
              <a:rPr lang="es-ES" sz="2400" dirty="0"/>
              <a:t>Práctica 4: Inicialización del repo</a:t>
            </a:r>
            <a:br>
              <a:rPr lang="es-ES" sz="2400" dirty="0"/>
            </a:br>
            <a:r>
              <a:rPr lang="es-ES" sz="2400" dirty="0"/>
              <a:t>(5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238229" y="2296301"/>
            <a:ext cx="5591821" cy="4060049"/>
          </a:xfrm>
        </p:spPr>
        <p:txBody>
          <a:bodyPr>
            <a:normAutofit fontScale="85000" lnSpcReduction="10000"/>
          </a:bodyPr>
          <a:lstStyle/>
          <a:p>
            <a:pPr marL="285750" indent="-285750" algn="just">
              <a:buFontTx/>
              <a:buChar char="-"/>
            </a:pPr>
            <a:r>
              <a:rPr lang="es-ES" dirty="0"/>
              <a:t>Ahora tenemos un repositorio completamente vacío, por lo que vamos a añadir un primer fichero. Para ello deberemos inicializar el repo desde nuestro terminal/GUI local</a:t>
            </a:r>
          </a:p>
          <a:p>
            <a:pPr marL="285750" indent="-285750" algn="just">
              <a:buFontTx/>
              <a:buChar char="-"/>
            </a:pPr>
            <a:r>
              <a:rPr lang="es-ES" dirty="0"/>
              <a:t>Primero crearemos una carpeta local que será nuestro working directory con </a:t>
            </a:r>
            <a:r>
              <a:rPr lang="es-ES" i="1" dirty="0"/>
              <a:t>mkdir repo_[nombre_usuario]</a:t>
            </a:r>
            <a:endParaRPr lang="es-ES" dirty="0"/>
          </a:p>
          <a:p>
            <a:pPr marL="285750" indent="-285750" algn="just">
              <a:buFontTx/>
              <a:buChar char="-"/>
            </a:pPr>
            <a:r>
              <a:rPr lang="es-ES" dirty="0"/>
              <a:t>Luego generaremos un primer archivo en la raíz del repositorio con </a:t>
            </a:r>
            <a:r>
              <a:rPr lang="es-ES" i="1" dirty="0"/>
              <a:t>echo “Esto es un README” &gt; README.md</a:t>
            </a:r>
            <a:endParaRPr lang="es-ES" dirty="0"/>
          </a:p>
          <a:p>
            <a:pPr marL="285750" indent="-285750" algn="just">
              <a:buFontTx/>
              <a:buChar char="-"/>
            </a:pPr>
            <a:r>
              <a:rPr lang="es-ES" dirty="0"/>
              <a:t>Seguiremos los pasos que el propio repositorio nos indica para inicializarlo y subir nuestro primer archivo</a:t>
            </a:r>
          </a:p>
          <a:p>
            <a:pPr marL="285750" indent="-285750" algn="just">
              <a:buFontTx/>
              <a:buChar char="-"/>
            </a:pPr>
            <a:r>
              <a:rPr lang="es-ES" dirty="0"/>
              <a:t>Al haber acabado el proceso podemos consultar lo ocurrido con </a:t>
            </a:r>
            <a:r>
              <a:rPr lang="es-ES" i="1" dirty="0"/>
              <a:t>git log</a:t>
            </a:r>
            <a:r>
              <a:rPr lang="es-ES" dirty="0"/>
              <a:t> o consultando el historial de commits en la interfaz web</a:t>
            </a:r>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603288"/>
            <a:ext cx="2300287" cy="297606"/>
          </a:xfrm>
        </p:spPr>
        <p:txBody>
          <a:bodyPr>
            <a:normAutofit lnSpcReduction="10000"/>
          </a:bodyPr>
          <a:lstStyle/>
          <a:p>
            <a:r>
              <a:rPr lang="ca-ES" dirty="0"/>
              <a:t>3.3.1</a:t>
            </a:r>
          </a:p>
        </p:txBody>
      </p:sp>
      <p:pic>
        <p:nvPicPr>
          <p:cNvPr id="10" name="Imagen 9">
            <a:extLst>
              <a:ext uri="{FF2B5EF4-FFF2-40B4-BE49-F238E27FC236}">
                <a16:creationId xmlns:a16="http://schemas.microsoft.com/office/drawing/2014/main" id="{F7CA8DB1-9997-433C-BB34-C65EE5D2F4E8}"/>
              </a:ext>
            </a:extLst>
          </p:cNvPr>
          <p:cNvPicPr>
            <a:picLocks noChangeAspect="1"/>
          </p:cNvPicPr>
          <p:nvPr/>
        </p:nvPicPr>
        <p:blipFill>
          <a:blip r:embed="rId2"/>
          <a:stretch>
            <a:fillRect/>
          </a:stretch>
        </p:blipFill>
        <p:spPr>
          <a:xfrm>
            <a:off x="361950" y="1108385"/>
            <a:ext cx="5287226" cy="4613694"/>
          </a:xfrm>
          <a:prstGeom prst="rect">
            <a:avLst/>
          </a:prstGeom>
          <a:ln w="12700">
            <a:solidFill>
              <a:schemeClr val="tx1"/>
            </a:solidFill>
          </a:ln>
        </p:spPr>
      </p:pic>
    </p:spTree>
    <p:extLst>
      <p:ext uri="{BB962C8B-B14F-4D97-AF65-F5344CB8AC3E}">
        <p14:creationId xmlns:p14="http://schemas.microsoft.com/office/powerpoint/2010/main" val="3074316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31</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Gitignore</a:t>
            </a:r>
            <a:endParaRPr lang="es-ES" sz="2800" dirty="0"/>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p:txBody>
          <a:bodyPr>
            <a:normAutofit/>
          </a:bodyPr>
          <a:lstStyle/>
          <a:p>
            <a:pPr marL="285750" indent="-285750" algn="just">
              <a:buFontTx/>
              <a:buChar char="-"/>
            </a:pPr>
            <a:r>
              <a:rPr lang="es-ES" dirty="0"/>
              <a:t>Si usamos el mismo directorio de trabajo raíz del repositorio tanto para procesar los cambios en el repositorio como para construir la app, desarrollar, hacer pruebas, etc. es muy probable que en el fichero se genere una gran cantidad de archivos temporales “basura” que no queremos subir a nuestro repositorio por multitud de motivos (no sobrecargar el repositorio, mantenerlo limpio y de tamaño reducido…)</a:t>
            </a:r>
          </a:p>
          <a:p>
            <a:pPr marL="285750" indent="-285750" algn="just">
              <a:buFontTx/>
              <a:buChar char="-"/>
            </a:pPr>
            <a:r>
              <a:rPr lang="es-ES" dirty="0"/>
              <a:t>Para no tener que estar haciendo limpieza continuamente de estos archivos innecesarios, podemos crear un archivo tipo </a:t>
            </a:r>
            <a:r>
              <a:rPr lang="es-ES" i="1" dirty="0"/>
              <a:t>.gitignore</a:t>
            </a:r>
            <a:r>
              <a:rPr lang="es-ES" dirty="0"/>
              <a:t> donde indicamos total o parcialmente qué archivos no queremos que alcancen el repositorio</a:t>
            </a:r>
          </a:p>
          <a:p>
            <a:pPr marL="742950" lvl="1" indent="-285750" algn="just">
              <a:buFontTx/>
              <a:buChar char="-"/>
            </a:pPr>
            <a:endParaRPr lang="es-ES" b="1" dirty="0"/>
          </a:p>
          <a:p>
            <a:pPr marL="285750" indent="-285750" algn="just">
              <a:buFontTx/>
              <a:buChar char="-"/>
            </a:pPr>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3.4</a:t>
            </a:r>
          </a:p>
        </p:txBody>
      </p:sp>
    </p:spTree>
    <p:extLst>
      <p:ext uri="{BB962C8B-B14F-4D97-AF65-F5344CB8AC3E}">
        <p14:creationId xmlns:p14="http://schemas.microsoft.com/office/powerpoint/2010/main" val="4175302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32</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88577"/>
            <a:ext cx="5156393" cy="549189"/>
          </a:xfrm>
        </p:spPr>
        <p:txBody>
          <a:bodyPr>
            <a:noAutofit/>
          </a:bodyPr>
          <a:lstStyle/>
          <a:p>
            <a:r>
              <a:rPr lang="es-ES" sz="2400" dirty="0"/>
              <a:t>Práctica 5: Creación de un .gitignore</a:t>
            </a:r>
            <a:br>
              <a:rPr lang="es-ES" sz="2400" dirty="0"/>
            </a:br>
            <a:r>
              <a:rPr lang="es-ES" sz="2400" dirty="0"/>
              <a:t>(5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315722" y="1938363"/>
            <a:ext cx="5591821" cy="4060049"/>
          </a:xfrm>
        </p:spPr>
        <p:txBody>
          <a:bodyPr>
            <a:normAutofit fontScale="92500" lnSpcReduction="10000"/>
          </a:bodyPr>
          <a:lstStyle/>
          <a:p>
            <a:pPr marL="285750" indent="-285750" algn="just">
              <a:buFontTx/>
              <a:buChar char="-"/>
            </a:pPr>
            <a:r>
              <a:rPr lang="es-ES" dirty="0"/>
              <a:t>Primero vamos a crear una pequeña cantidad de archivos “basura” repitiendo el comando:</a:t>
            </a:r>
          </a:p>
          <a:p>
            <a:pPr marL="742950" lvl="1" indent="-285750" algn="just">
              <a:buFontTx/>
              <a:buChar char="-"/>
            </a:pPr>
            <a:r>
              <a:rPr lang="es-ES" i="1" dirty="0"/>
              <a:t>echo “archivo temporal” &gt; archivo1.tmp</a:t>
            </a:r>
            <a:endParaRPr lang="es-ES" dirty="0"/>
          </a:p>
          <a:p>
            <a:pPr marL="742950" lvl="1" indent="-285750" algn="just">
              <a:buFontTx/>
              <a:buChar char="-"/>
            </a:pPr>
            <a:r>
              <a:rPr lang="es-ES" i="1" dirty="0"/>
              <a:t>echo “archivo temporal” &gt; archivo2.tmp</a:t>
            </a:r>
          </a:p>
          <a:p>
            <a:pPr marL="742950" lvl="1" indent="-285750" algn="just">
              <a:buFontTx/>
              <a:buChar char="-"/>
            </a:pPr>
            <a:r>
              <a:rPr lang="es-ES" i="1" dirty="0"/>
              <a:t>…</a:t>
            </a:r>
          </a:p>
          <a:p>
            <a:pPr marL="285750" indent="-285750" algn="just">
              <a:buFontTx/>
              <a:buChar char="-"/>
            </a:pPr>
            <a:r>
              <a:rPr lang="es-ES" dirty="0"/>
              <a:t>Si ahora comprobamos el estado del repositorio con </a:t>
            </a:r>
            <a:r>
              <a:rPr lang="es-ES" i="1" dirty="0"/>
              <a:t>git status</a:t>
            </a:r>
            <a:r>
              <a:rPr lang="es-ES" dirty="0"/>
              <a:t> veremos que todos estos archivos recién creados están en estado </a:t>
            </a:r>
            <a:r>
              <a:rPr lang="es-ES" i="1" dirty="0"/>
              <a:t>untracked</a:t>
            </a:r>
            <a:endParaRPr lang="es-ES" dirty="0"/>
          </a:p>
          <a:p>
            <a:pPr marL="285750" indent="-285750" algn="just">
              <a:buFontTx/>
              <a:buChar char="-"/>
            </a:pPr>
            <a:r>
              <a:rPr lang="es-ES" dirty="0"/>
              <a:t>Para evitar que estos archivos temporales se cuelen en nuestro repositorio la próxima vez que los añadamos con </a:t>
            </a:r>
            <a:r>
              <a:rPr lang="es-ES" i="1" dirty="0"/>
              <a:t>git add</a:t>
            </a:r>
            <a:r>
              <a:rPr lang="es-ES" dirty="0"/>
              <a:t>, ejecutaremos </a:t>
            </a:r>
            <a:r>
              <a:rPr lang="es-ES" i="1" dirty="0"/>
              <a:t>echo *.tmp &gt; .gitignore</a:t>
            </a:r>
            <a:endParaRPr lang="es-ES" dirty="0"/>
          </a:p>
          <a:p>
            <a:pPr marL="742950" lvl="1" indent="-285750" algn="just">
              <a:buFontTx/>
              <a:buChar char="-"/>
            </a:pPr>
            <a:endParaRPr lang="es-ES" i="1" dirty="0"/>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690374"/>
            <a:ext cx="2300287" cy="297606"/>
          </a:xfrm>
        </p:spPr>
        <p:txBody>
          <a:bodyPr>
            <a:normAutofit lnSpcReduction="10000"/>
          </a:bodyPr>
          <a:lstStyle/>
          <a:p>
            <a:r>
              <a:rPr lang="ca-ES" dirty="0"/>
              <a:t>3.4.1</a:t>
            </a:r>
          </a:p>
        </p:txBody>
      </p:sp>
      <p:pic>
        <p:nvPicPr>
          <p:cNvPr id="9" name="Imagen 8">
            <a:extLst>
              <a:ext uri="{FF2B5EF4-FFF2-40B4-BE49-F238E27FC236}">
                <a16:creationId xmlns:a16="http://schemas.microsoft.com/office/drawing/2014/main" id="{134858C9-98CF-439B-8727-949404D1F168}"/>
              </a:ext>
            </a:extLst>
          </p:cNvPr>
          <p:cNvPicPr>
            <a:picLocks noChangeAspect="1"/>
          </p:cNvPicPr>
          <p:nvPr/>
        </p:nvPicPr>
        <p:blipFill>
          <a:blip r:embed="rId2"/>
          <a:stretch>
            <a:fillRect/>
          </a:stretch>
        </p:blipFill>
        <p:spPr>
          <a:xfrm>
            <a:off x="284457" y="1879392"/>
            <a:ext cx="5591822" cy="3099215"/>
          </a:xfrm>
          <a:prstGeom prst="rect">
            <a:avLst/>
          </a:prstGeom>
          <a:ln w="12700">
            <a:solidFill>
              <a:schemeClr val="tx1"/>
            </a:solidFill>
          </a:ln>
        </p:spPr>
      </p:pic>
    </p:spTree>
    <p:extLst>
      <p:ext uri="{BB962C8B-B14F-4D97-AF65-F5344CB8AC3E}">
        <p14:creationId xmlns:p14="http://schemas.microsoft.com/office/powerpoint/2010/main" val="452582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33</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Aprobación de cambios</a:t>
            </a:r>
            <a:endParaRPr lang="es-ES" sz="2800" dirty="0"/>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1"/>
            <a:ext cx="6884916" cy="4300986"/>
          </a:xfrm>
        </p:spPr>
        <p:txBody>
          <a:bodyPr>
            <a:normAutofit lnSpcReduction="10000"/>
          </a:bodyPr>
          <a:lstStyle/>
          <a:p>
            <a:pPr marL="285750" indent="-285750" algn="just">
              <a:buFontTx/>
              <a:buChar char="-"/>
            </a:pPr>
            <a:r>
              <a:rPr lang="es-ES" dirty="0"/>
              <a:t>Git es capaz de detectar cualquier cambio que realicemos en los ficheros de nuestro repositorio, tanto si es una modificación del archivo, como si añadimos uno nuevo o eliminamos uno previamente existente</a:t>
            </a:r>
          </a:p>
          <a:p>
            <a:pPr marL="285750" indent="-285750" algn="just">
              <a:buFontTx/>
              <a:buChar char="-"/>
            </a:pPr>
            <a:r>
              <a:rPr lang="es-ES" dirty="0"/>
              <a:t>Cada vez que queramos saber si hay diferencias entre el estado local de la rama y su </a:t>
            </a:r>
            <a:r>
              <a:rPr lang="es-ES" i="1" dirty="0"/>
              <a:t>origin</a:t>
            </a:r>
            <a:r>
              <a:rPr lang="es-ES" dirty="0"/>
              <a:t>, ejecutaremos el comando </a:t>
            </a:r>
            <a:r>
              <a:rPr lang="es-ES" i="1" dirty="0"/>
              <a:t>git status</a:t>
            </a:r>
          </a:p>
          <a:p>
            <a:pPr marL="285750" indent="-285750" algn="just">
              <a:buFontTx/>
              <a:buChar char="-"/>
            </a:pPr>
            <a:r>
              <a:rPr lang="es-ES" dirty="0"/>
              <a:t>En el caso de que un archivo haya sido modificado, podemos comprobar qué cambios se le han realizado línea por línea con el comando </a:t>
            </a:r>
            <a:r>
              <a:rPr lang="es-ES" i="1" dirty="0"/>
              <a:t>git diff</a:t>
            </a:r>
          </a:p>
          <a:p>
            <a:pPr marL="285750" indent="-285750" algn="just">
              <a:buFontTx/>
              <a:buChar char="-"/>
            </a:pPr>
            <a:r>
              <a:rPr lang="es-ES" dirty="0"/>
              <a:t>Para poder ahorrarnos tener que indicar a git continuamente cambios sencillos como la eliminación de un archivo, su cambio de nombre o de directorio, podemos utilizar </a:t>
            </a:r>
            <a:r>
              <a:rPr lang="es-ES" i="1" dirty="0"/>
              <a:t>git rm ||</a:t>
            </a:r>
            <a:r>
              <a:rPr lang="es-ES" dirty="0"/>
              <a:t> </a:t>
            </a:r>
            <a:r>
              <a:rPr lang="es-ES" i="1" dirty="0"/>
              <a:t>git mv</a:t>
            </a:r>
          </a:p>
          <a:p>
            <a:pPr marL="285750" indent="-285750" algn="just">
              <a:buFontTx/>
              <a:buChar char="-"/>
            </a:pPr>
            <a:r>
              <a:rPr lang="es-ES" dirty="0"/>
              <a:t>Podemos </a:t>
            </a:r>
            <a:r>
              <a:rPr lang="es-ES" u="sng" dirty="0"/>
              <a:t>revisar</a:t>
            </a:r>
            <a:r>
              <a:rPr lang="es-ES" dirty="0"/>
              <a:t> los cambios que vayamos realizando en el repositorio con </a:t>
            </a:r>
            <a:r>
              <a:rPr lang="es-ES" i="1" dirty="0"/>
              <a:t>git log (--oneline) </a:t>
            </a:r>
            <a:r>
              <a:rPr lang="es-ES" dirty="0"/>
              <a:t>o incluso detalles más avanzados con </a:t>
            </a:r>
            <a:r>
              <a:rPr lang="es-ES" i="1" dirty="0"/>
              <a:t>git log --raw</a:t>
            </a:r>
          </a:p>
          <a:p>
            <a:pPr marL="285750" indent="-285750" algn="just">
              <a:buFontTx/>
              <a:buChar char="-"/>
            </a:pPr>
            <a:r>
              <a:rPr lang="es-ES" dirty="0"/>
              <a:t>Asimismo podemos también consultar commits específicos con </a:t>
            </a:r>
            <a:r>
              <a:rPr lang="es-ES" i="1" dirty="0"/>
              <a:t>git show [</a:t>
            </a:r>
            <a:r>
              <a:rPr lang="es-ES" i="1" dirty="0" err="1"/>
              <a:t>commit_sha</a:t>
            </a:r>
            <a:r>
              <a:rPr lang="es-ES" i="1" dirty="0"/>
              <a:t>]</a:t>
            </a:r>
            <a:endParaRPr lang="es-ES" dirty="0"/>
          </a:p>
          <a:p>
            <a:pPr marL="285750" indent="-285750" algn="just">
              <a:buFontTx/>
              <a:buChar char="-"/>
            </a:pPr>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3.5</a:t>
            </a:r>
          </a:p>
        </p:txBody>
      </p:sp>
    </p:spTree>
    <p:extLst>
      <p:ext uri="{BB962C8B-B14F-4D97-AF65-F5344CB8AC3E}">
        <p14:creationId xmlns:p14="http://schemas.microsoft.com/office/powerpoint/2010/main" val="4180846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34</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223410"/>
            <a:ext cx="5156393" cy="549189"/>
          </a:xfrm>
        </p:spPr>
        <p:txBody>
          <a:bodyPr>
            <a:noAutofit/>
          </a:bodyPr>
          <a:lstStyle/>
          <a:p>
            <a:r>
              <a:rPr lang="es-ES" sz="2400" dirty="0"/>
              <a:t>Práctica 6: Aprobación de cambios</a:t>
            </a:r>
            <a:br>
              <a:rPr lang="es-ES" sz="2400" dirty="0"/>
            </a:br>
            <a:r>
              <a:rPr lang="es-ES" sz="2400" dirty="0"/>
              <a:t>(5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238229" y="2029200"/>
            <a:ext cx="5591821" cy="4060049"/>
          </a:xfrm>
        </p:spPr>
        <p:txBody>
          <a:bodyPr>
            <a:normAutofit fontScale="92500" lnSpcReduction="20000"/>
          </a:bodyPr>
          <a:lstStyle/>
          <a:p>
            <a:pPr marL="285750" indent="-285750" algn="just">
              <a:buFontTx/>
              <a:buChar char="-"/>
            </a:pPr>
            <a:r>
              <a:rPr lang="es-ES" dirty="0"/>
              <a:t>En el estado actual del repositorio tenemos:</a:t>
            </a:r>
          </a:p>
          <a:p>
            <a:pPr marL="742950" lvl="1" indent="-285750" algn="just">
              <a:buFontTx/>
              <a:buChar char="-"/>
            </a:pPr>
            <a:r>
              <a:rPr lang="es-ES" dirty="0"/>
              <a:t>Un archivo nuevo creado (</a:t>
            </a:r>
            <a:r>
              <a:rPr lang="es-ES" i="1" dirty="0"/>
              <a:t>.gitignore</a:t>
            </a:r>
            <a:r>
              <a:rPr lang="es-ES" dirty="0"/>
              <a:t>)</a:t>
            </a:r>
          </a:p>
          <a:p>
            <a:pPr marL="742950" lvl="1" indent="-285750" algn="just">
              <a:buFontTx/>
              <a:buChar char="-"/>
            </a:pPr>
            <a:r>
              <a:rPr lang="es-ES" dirty="0"/>
              <a:t>Archivos que son ignorados (</a:t>
            </a:r>
            <a:r>
              <a:rPr lang="es-ES" i="1" dirty="0"/>
              <a:t>*.tmp</a:t>
            </a:r>
            <a:r>
              <a:rPr lang="es-ES" dirty="0"/>
              <a:t>)</a:t>
            </a:r>
          </a:p>
          <a:p>
            <a:pPr marL="285750" indent="-285750" algn="just">
              <a:buFontTx/>
              <a:buChar char="-"/>
            </a:pPr>
            <a:r>
              <a:rPr lang="es-ES" dirty="0"/>
              <a:t>Si, además, ahora añadimos alguna modificación al archivo ya pusheado al repositorio, </a:t>
            </a:r>
            <a:r>
              <a:rPr lang="es-ES" i="1" dirty="0"/>
              <a:t>README.MD</a:t>
            </a:r>
            <a:r>
              <a:rPr lang="es-ES" dirty="0"/>
              <a:t>, podremos ver el estado de cambios con </a:t>
            </a:r>
            <a:r>
              <a:rPr lang="es-ES" i="1" dirty="0"/>
              <a:t>git status</a:t>
            </a:r>
            <a:endParaRPr lang="es-ES" dirty="0"/>
          </a:p>
          <a:p>
            <a:pPr marL="285750" indent="-285750" algn="just">
              <a:buFontTx/>
              <a:buChar char="-"/>
            </a:pPr>
            <a:r>
              <a:rPr lang="es-ES" dirty="0"/>
              <a:t>Además, con </a:t>
            </a:r>
            <a:r>
              <a:rPr lang="es-ES" i="1" dirty="0"/>
              <a:t>git diff </a:t>
            </a:r>
            <a:r>
              <a:rPr lang="es-ES" dirty="0"/>
              <a:t>podremos ver concretamente qué cambios son los realizados sobre el fichero modificado y en qué líneas se encuentran</a:t>
            </a:r>
          </a:p>
          <a:p>
            <a:pPr marL="285750" indent="-285750" algn="just">
              <a:buFontTx/>
              <a:buChar char="-"/>
            </a:pPr>
            <a:r>
              <a:rPr lang="es-ES" dirty="0"/>
              <a:t>Una vez hayamos commiteado cambios podemos seguir comprobando de qué se tratan con </a:t>
            </a:r>
            <a:r>
              <a:rPr lang="es-ES" i="1" dirty="0"/>
              <a:t>git diff --staged</a:t>
            </a:r>
            <a:endParaRPr lang="es-ES" dirty="0"/>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768751"/>
            <a:ext cx="2300287" cy="297606"/>
          </a:xfrm>
        </p:spPr>
        <p:txBody>
          <a:bodyPr>
            <a:normAutofit lnSpcReduction="10000"/>
          </a:bodyPr>
          <a:lstStyle/>
          <a:p>
            <a:r>
              <a:rPr lang="ca-ES" dirty="0"/>
              <a:t>3.5.1</a:t>
            </a:r>
          </a:p>
        </p:txBody>
      </p:sp>
      <p:pic>
        <p:nvPicPr>
          <p:cNvPr id="10" name="Imagen 9">
            <a:extLst>
              <a:ext uri="{FF2B5EF4-FFF2-40B4-BE49-F238E27FC236}">
                <a16:creationId xmlns:a16="http://schemas.microsoft.com/office/drawing/2014/main" id="{41FC95D3-7279-4089-975D-CDCF9969B2A4}"/>
              </a:ext>
            </a:extLst>
          </p:cNvPr>
          <p:cNvPicPr>
            <a:picLocks noChangeAspect="1"/>
          </p:cNvPicPr>
          <p:nvPr/>
        </p:nvPicPr>
        <p:blipFill>
          <a:blip r:embed="rId2"/>
          <a:stretch>
            <a:fillRect/>
          </a:stretch>
        </p:blipFill>
        <p:spPr>
          <a:xfrm>
            <a:off x="279043" y="1628430"/>
            <a:ext cx="5494117" cy="3601139"/>
          </a:xfrm>
          <a:prstGeom prst="rect">
            <a:avLst/>
          </a:prstGeom>
          <a:ln w="12700">
            <a:solidFill>
              <a:schemeClr val="tx1"/>
            </a:solidFill>
          </a:ln>
        </p:spPr>
      </p:pic>
    </p:spTree>
    <p:extLst>
      <p:ext uri="{BB962C8B-B14F-4D97-AF65-F5344CB8AC3E}">
        <p14:creationId xmlns:p14="http://schemas.microsoft.com/office/powerpoint/2010/main" val="3816293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35</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sz="2800" dirty="0"/>
              <a:t>Uso de Difftool</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p:txBody>
          <a:bodyPr>
            <a:normAutofit/>
          </a:bodyPr>
          <a:lstStyle/>
          <a:p>
            <a:pPr marL="285750" indent="-285750" algn="just">
              <a:buFontTx/>
              <a:buChar char="-"/>
            </a:pPr>
            <a:r>
              <a:rPr lang="es-ES" dirty="0"/>
              <a:t>Con </a:t>
            </a:r>
            <a:r>
              <a:rPr lang="es-ES" i="1" dirty="0"/>
              <a:t>git diff</a:t>
            </a:r>
            <a:r>
              <a:rPr lang="es-ES" dirty="0"/>
              <a:t> podemos visualizar fácilmente pequeños cambios realizados a nuestro repositorio, pero cuando los archivos se van haciendo grandes y complejos cada vez nos será más difícil ver de una forma intuitiva las modificaciones, especialmente si además tenemos que resolver conflictos entre commits y ramas</a:t>
            </a:r>
          </a:p>
          <a:p>
            <a:pPr marL="285750" indent="-285750" algn="just">
              <a:buFontTx/>
              <a:buChar char="-"/>
            </a:pPr>
            <a:r>
              <a:rPr lang="es-ES" dirty="0"/>
              <a:t>Git utiliza por defecto la herramienta </a:t>
            </a:r>
            <a:r>
              <a:rPr lang="es-ES" i="1" dirty="0"/>
              <a:t>vimdiff</a:t>
            </a:r>
            <a:r>
              <a:rPr lang="es-ES" dirty="0"/>
              <a:t>, basada en el editor </a:t>
            </a:r>
            <a:r>
              <a:rPr lang="es-ES" i="1" dirty="0"/>
              <a:t>vim</a:t>
            </a:r>
            <a:r>
              <a:rPr lang="es-ES" dirty="0"/>
              <a:t>, que es muy potente pero tiene una curva de aprendizaje muy pronunciada</a:t>
            </a:r>
          </a:p>
          <a:p>
            <a:pPr marL="285750" indent="-285750" algn="just">
              <a:buFontTx/>
              <a:buChar char="-"/>
            </a:pPr>
            <a:r>
              <a:rPr lang="es-ES" dirty="0"/>
              <a:t>Nos resultará mucho más intuitivo visualizar y resolver conflictos utilizando una herramienta integrada y visual como es </a:t>
            </a:r>
            <a:r>
              <a:rPr lang="es-ES" i="1" dirty="0"/>
              <a:t>tkdiff</a:t>
            </a:r>
            <a:endParaRPr lang="es-ES" dirty="0"/>
          </a:p>
          <a:p>
            <a:pPr marL="742950" lvl="1" indent="-285750" algn="just">
              <a:buFontTx/>
              <a:buChar char="-"/>
            </a:pPr>
            <a:endParaRPr lang="es-ES" b="1" dirty="0"/>
          </a:p>
          <a:p>
            <a:pPr marL="285750" indent="-285750" algn="just">
              <a:buFontTx/>
              <a:buChar char="-"/>
            </a:pPr>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3.6</a:t>
            </a:r>
          </a:p>
        </p:txBody>
      </p:sp>
      <p:pic>
        <p:nvPicPr>
          <p:cNvPr id="9" name="Imagen 8">
            <a:extLst>
              <a:ext uri="{FF2B5EF4-FFF2-40B4-BE49-F238E27FC236}">
                <a16:creationId xmlns:a16="http://schemas.microsoft.com/office/drawing/2014/main" id="{22BDD93A-35E9-44CF-B573-1F18661C7ED5}"/>
              </a:ext>
            </a:extLst>
          </p:cNvPr>
          <p:cNvPicPr>
            <a:picLocks noChangeAspect="1"/>
          </p:cNvPicPr>
          <p:nvPr/>
        </p:nvPicPr>
        <p:blipFill>
          <a:blip r:embed="rId2"/>
          <a:stretch>
            <a:fillRect/>
          </a:stretch>
        </p:blipFill>
        <p:spPr>
          <a:xfrm>
            <a:off x="9416148" y="2698004"/>
            <a:ext cx="2440783" cy="1461992"/>
          </a:xfrm>
          <a:prstGeom prst="rect">
            <a:avLst/>
          </a:prstGeom>
        </p:spPr>
      </p:pic>
    </p:spTree>
    <p:extLst>
      <p:ext uri="{BB962C8B-B14F-4D97-AF65-F5344CB8AC3E}">
        <p14:creationId xmlns:p14="http://schemas.microsoft.com/office/powerpoint/2010/main" val="3377883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36</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519502"/>
            <a:ext cx="5156393" cy="549189"/>
          </a:xfrm>
        </p:spPr>
        <p:txBody>
          <a:bodyPr>
            <a:noAutofit/>
          </a:bodyPr>
          <a:lstStyle/>
          <a:p>
            <a:r>
              <a:rPr lang="es-ES" sz="2400" dirty="0"/>
              <a:t>Práctica 6: Uso de una Difftool</a:t>
            </a:r>
            <a:br>
              <a:rPr lang="es-ES" sz="2400" dirty="0"/>
            </a:br>
            <a:r>
              <a:rPr lang="es-ES" sz="2400" dirty="0"/>
              <a:t>(5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238229" y="2296301"/>
            <a:ext cx="5591821" cy="4060049"/>
          </a:xfrm>
        </p:spPr>
        <p:txBody>
          <a:bodyPr>
            <a:normAutofit/>
          </a:bodyPr>
          <a:lstStyle/>
          <a:p>
            <a:pPr marL="285750" indent="-285750" algn="just">
              <a:buFontTx/>
              <a:buChar char="-"/>
            </a:pPr>
            <a:r>
              <a:rPr lang="es-ES" dirty="0"/>
              <a:t>Podemos modificar el readme con un </a:t>
            </a:r>
            <a:r>
              <a:rPr lang="es-ES" i="1" dirty="0"/>
              <a:t>echo “ aunque es muy sencillo” &gt;&gt; README.md</a:t>
            </a:r>
          </a:p>
          <a:p>
            <a:pPr marL="285750" indent="-285750" algn="just">
              <a:buFontTx/>
              <a:buChar char="-"/>
            </a:pPr>
            <a:r>
              <a:rPr lang="es-ES" dirty="0"/>
              <a:t>Si ahora ejecutamos </a:t>
            </a:r>
            <a:r>
              <a:rPr lang="es-ES" i="1" dirty="0"/>
              <a:t>git status</a:t>
            </a:r>
            <a:r>
              <a:rPr lang="es-ES" dirty="0"/>
              <a:t> veremos que nuestro repositorio se ha visto modificado</a:t>
            </a:r>
          </a:p>
          <a:p>
            <a:pPr marL="285750" indent="-285750" algn="just">
              <a:buFontTx/>
              <a:buChar char="-"/>
            </a:pPr>
            <a:r>
              <a:rPr lang="es-ES" dirty="0"/>
              <a:t>Para ejecutar la herramienta de diferenciación por defecto, utilizaremos </a:t>
            </a:r>
            <a:r>
              <a:rPr lang="es-ES" i="1" dirty="0"/>
              <a:t>git difftool –y </a:t>
            </a:r>
            <a:endParaRPr lang="es-ES" dirty="0"/>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p:txBody>
          <a:bodyPr>
            <a:normAutofit lnSpcReduction="10000"/>
          </a:bodyPr>
          <a:lstStyle/>
          <a:p>
            <a:r>
              <a:rPr lang="ca-ES" dirty="0"/>
              <a:t>3.6.1</a:t>
            </a:r>
          </a:p>
        </p:txBody>
      </p:sp>
      <p:pic>
        <p:nvPicPr>
          <p:cNvPr id="7" name="Imagen 6">
            <a:extLst>
              <a:ext uri="{FF2B5EF4-FFF2-40B4-BE49-F238E27FC236}">
                <a16:creationId xmlns:a16="http://schemas.microsoft.com/office/drawing/2014/main" id="{745CD0D2-D862-44EC-A387-1EA98FC2BB31}"/>
              </a:ext>
            </a:extLst>
          </p:cNvPr>
          <p:cNvPicPr>
            <a:picLocks noChangeAspect="1"/>
          </p:cNvPicPr>
          <p:nvPr/>
        </p:nvPicPr>
        <p:blipFill>
          <a:blip r:embed="rId2"/>
          <a:stretch>
            <a:fillRect/>
          </a:stretch>
        </p:blipFill>
        <p:spPr>
          <a:xfrm>
            <a:off x="270642" y="1193800"/>
            <a:ext cx="5438162" cy="4470400"/>
          </a:xfrm>
          <a:prstGeom prst="rect">
            <a:avLst/>
          </a:prstGeom>
          <a:ln w="12700">
            <a:solidFill>
              <a:schemeClr val="tx1"/>
            </a:solidFill>
          </a:ln>
        </p:spPr>
      </p:pic>
    </p:spTree>
    <p:extLst>
      <p:ext uri="{BB962C8B-B14F-4D97-AF65-F5344CB8AC3E}">
        <p14:creationId xmlns:p14="http://schemas.microsoft.com/office/powerpoint/2010/main" val="736894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37</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sz="2800" dirty="0"/>
              <a:t>Trabajo en remoto</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0"/>
            <a:ext cx="6884916" cy="4318403"/>
          </a:xfrm>
        </p:spPr>
        <p:txBody>
          <a:bodyPr>
            <a:normAutofit lnSpcReduction="10000"/>
          </a:bodyPr>
          <a:lstStyle/>
          <a:p>
            <a:pPr marL="285750" indent="-285750" algn="just">
              <a:buFontTx/>
              <a:buChar char="-"/>
            </a:pPr>
            <a:r>
              <a:rPr lang="es-ES" dirty="0"/>
              <a:t>Hasta ahora hemos ejecutado varias veces el comando </a:t>
            </a:r>
            <a:r>
              <a:rPr lang="es-ES" i="1" dirty="0"/>
              <a:t>git clone [url_repo]</a:t>
            </a:r>
            <a:r>
              <a:rPr lang="es-ES" dirty="0"/>
              <a:t>, como muchos otros, </a:t>
            </a:r>
            <a:r>
              <a:rPr lang="es-ES" i="1" dirty="0"/>
              <a:t>clone</a:t>
            </a:r>
            <a:r>
              <a:rPr lang="es-ES" dirty="0"/>
              <a:t> no es una sola operación sino un encadenamiento de las siguientes:</a:t>
            </a:r>
          </a:p>
          <a:p>
            <a:pPr marL="742950" lvl="1" indent="-285750" algn="just">
              <a:buFontTx/>
              <a:buChar char="-"/>
            </a:pPr>
            <a:r>
              <a:rPr lang="es-ES" i="1" dirty="0"/>
              <a:t>git remote add origin [url_repo]</a:t>
            </a:r>
          </a:p>
          <a:p>
            <a:pPr marL="742950" lvl="1" indent="-285750" algn="just">
              <a:buFontTx/>
              <a:buChar char="-"/>
            </a:pPr>
            <a:r>
              <a:rPr lang="es-ES" i="1" dirty="0"/>
              <a:t>git fetch</a:t>
            </a:r>
          </a:p>
          <a:p>
            <a:pPr marL="742950" lvl="1" indent="-285750" algn="just">
              <a:buFontTx/>
              <a:buChar char="-"/>
            </a:pPr>
            <a:r>
              <a:rPr lang="es-ES" i="1" dirty="0"/>
              <a:t>git checkout master</a:t>
            </a:r>
          </a:p>
          <a:p>
            <a:pPr marL="742950" lvl="1" indent="-285750" algn="just">
              <a:buFontTx/>
              <a:buChar char="-"/>
            </a:pPr>
            <a:r>
              <a:rPr lang="es-ES" i="1" dirty="0"/>
              <a:t>git pull</a:t>
            </a:r>
          </a:p>
          <a:p>
            <a:pPr marL="742950" lvl="1" indent="-285750" algn="just">
              <a:buFontTx/>
              <a:buChar char="-"/>
            </a:pPr>
            <a:endParaRPr lang="es-ES" b="1" dirty="0"/>
          </a:p>
          <a:p>
            <a:pPr marL="285750" indent="-285750" algn="just">
              <a:buFontTx/>
              <a:buChar char="-"/>
            </a:pPr>
            <a:r>
              <a:rPr lang="es-ES" dirty="0"/>
              <a:t>Cuando clonamos un repositorio no solo nos descargamos el código fuente a nuestro local, sino que creamos un fichero </a:t>
            </a:r>
            <a:r>
              <a:rPr lang="es-ES" i="1" dirty="0"/>
              <a:t>.git</a:t>
            </a:r>
            <a:r>
              <a:rPr lang="es-ES" dirty="0"/>
              <a:t> en el que nos asociamos a la rama </a:t>
            </a:r>
            <a:r>
              <a:rPr lang="es-ES" i="1" dirty="0"/>
              <a:t>master</a:t>
            </a:r>
            <a:r>
              <a:rPr lang="es-ES" dirty="0"/>
              <a:t> de la URL del repositorio y hacemos una descarga de los ficheros</a:t>
            </a:r>
          </a:p>
          <a:p>
            <a:pPr marL="285750" indent="-285750" algn="just">
              <a:buFontTx/>
              <a:buChar char="-"/>
            </a:pPr>
            <a:r>
              <a:rPr lang="es-ES" dirty="0"/>
              <a:t>La rama clonada que tenemos localmente, pese a llamarse igual (</a:t>
            </a:r>
            <a:r>
              <a:rPr lang="es-ES" i="1" dirty="0"/>
              <a:t>master</a:t>
            </a:r>
            <a:r>
              <a:rPr lang="es-ES" dirty="0"/>
              <a:t>), no es la misma que la que existe en la nube (</a:t>
            </a:r>
            <a:r>
              <a:rPr lang="es-ES" i="1" dirty="0"/>
              <a:t>origin/master</a:t>
            </a:r>
            <a:r>
              <a:rPr lang="es-ES" dirty="0"/>
              <a:t>) hasta que mis cambios no sean “mergeados” (commit + push)</a:t>
            </a:r>
            <a:endParaRPr lang="es-ES" i="1" dirty="0"/>
          </a:p>
          <a:p>
            <a:pPr marL="285750" indent="-285750" algn="just">
              <a:buFontTx/>
              <a:buChar char="-"/>
            </a:pPr>
            <a:r>
              <a:rPr lang="es-ES" dirty="0"/>
              <a:t>Git clone acepta algunos tags y parámetros de customización como indicar el directorio de trabajo donde queremos que se descargue el repositorio</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3.6</a:t>
            </a:r>
          </a:p>
        </p:txBody>
      </p:sp>
      <p:pic>
        <p:nvPicPr>
          <p:cNvPr id="7" name="Imagen 6">
            <a:extLst>
              <a:ext uri="{FF2B5EF4-FFF2-40B4-BE49-F238E27FC236}">
                <a16:creationId xmlns:a16="http://schemas.microsoft.com/office/drawing/2014/main" id="{E9F5E503-EFAC-4105-8EB4-54C91BBE9B78}"/>
              </a:ext>
            </a:extLst>
          </p:cNvPr>
          <p:cNvPicPr>
            <a:picLocks noChangeAspect="1"/>
          </p:cNvPicPr>
          <p:nvPr/>
        </p:nvPicPr>
        <p:blipFill>
          <a:blip r:embed="rId2"/>
          <a:stretch>
            <a:fillRect/>
          </a:stretch>
        </p:blipFill>
        <p:spPr>
          <a:xfrm>
            <a:off x="9331787" y="2132486"/>
            <a:ext cx="2607929" cy="2593027"/>
          </a:xfrm>
          <a:prstGeom prst="rect">
            <a:avLst/>
          </a:prstGeom>
          <a:ln w="12700">
            <a:solidFill>
              <a:schemeClr val="tx1"/>
            </a:solidFill>
          </a:ln>
        </p:spPr>
      </p:pic>
    </p:spTree>
    <p:extLst>
      <p:ext uri="{BB962C8B-B14F-4D97-AF65-F5344CB8AC3E}">
        <p14:creationId xmlns:p14="http://schemas.microsoft.com/office/powerpoint/2010/main" val="359968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38</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sz="2800" dirty="0"/>
              <a:t>Deshacer cambios</a:t>
            </a:r>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0"/>
            <a:ext cx="6884916" cy="4318403"/>
          </a:xfrm>
        </p:spPr>
        <p:txBody>
          <a:bodyPr>
            <a:normAutofit/>
          </a:bodyPr>
          <a:lstStyle/>
          <a:p>
            <a:pPr marL="285750" indent="-285750" algn="just">
              <a:buFontTx/>
              <a:buChar char="-"/>
            </a:pPr>
            <a:r>
              <a:rPr lang="es-ES" dirty="0"/>
              <a:t>Es probable, por no decir inevitable, que durante nuestro trabajo cometamos errores e incluso añadamos esos errores, si pasan desapercibidos, a nuestros repositorios como código final</a:t>
            </a:r>
          </a:p>
          <a:p>
            <a:pPr marL="285750" indent="-285750" algn="just">
              <a:buFontTx/>
              <a:buChar char="-"/>
            </a:pPr>
            <a:r>
              <a:rPr lang="es-ES" dirty="0"/>
              <a:t>Git nos proporciona herramientas para corregir esos cambios, como la posibilidad de volver a un estado anterior de nuestra rama para todo el directorio de trabajo o tan solo incluyendo algunos archivos, mediante la versatilidad de los comandos:</a:t>
            </a:r>
          </a:p>
          <a:p>
            <a:pPr marL="742950" lvl="1" indent="-285750" algn="just">
              <a:buFontTx/>
              <a:buChar char="-"/>
            </a:pPr>
            <a:r>
              <a:rPr lang="es-ES" i="1" dirty="0"/>
              <a:t>git checkout</a:t>
            </a:r>
          </a:p>
          <a:p>
            <a:pPr marL="742950" lvl="1" indent="-285750" algn="just">
              <a:buFontTx/>
              <a:buChar char="-"/>
            </a:pPr>
            <a:r>
              <a:rPr lang="es-ES" i="1" dirty="0"/>
              <a:t>git reset</a:t>
            </a:r>
          </a:p>
          <a:p>
            <a:pPr marL="742950" lvl="1" indent="-285750" algn="just">
              <a:buFontTx/>
              <a:buChar char="-"/>
            </a:pPr>
            <a:r>
              <a:rPr lang="es-ES" i="1" dirty="0"/>
              <a:t>git restore</a:t>
            </a:r>
          </a:p>
          <a:p>
            <a:pPr marL="285750" indent="-285750" algn="just">
              <a:buFontTx/>
              <a:buChar char="-"/>
            </a:pPr>
            <a:r>
              <a:rPr lang="es-ES" dirty="0"/>
              <a:t>En concreto </a:t>
            </a:r>
            <a:r>
              <a:rPr lang="es-ES" i="1" dirty="0"/>
              <a:t>git checkout</a:t>
            </a:r>
            <a:r>
              <a:rPr lang="es-ES" dirty="0"/>
              <a:t> realizará operaciones muy distintas dependiendo de cómo lo parametricemos, desde cambiar a una rama conocida con </a:t>
            </a:r>
            <a:r>
              <a:rPr lang="es-ES" i="1" dirty="0"/>
              <a:t>git checkout [nombre_rama]</a:t>
            </a:r>
            <a:r>
              <a:rPr lang="es-ES" dirty="0"/>
              <a:t>, crear una nueva rama local con el parámetro </a:t>
            </a:r>
            <a:r>
              <a:rPr lang="es-ES" i="1" dirty="0"/>
              <a:t>-b</a:t>
            </a:r>
            <a:r>
              <a:rPr lang="es-ES" dirty="0"/>
              <a:t> con </a:t>
            </a:r>
            <a:r>
              <a:rPr lang="es-ES" i="1" dirty="0"/>
              <a:t>git checkout -b|-B [new_branch] </a:t>
            </a:r>
            <a:r>
              <a:rPr lang="es-ES" dirty="0"/>
              <a:t>a volver a revisiones anteriores de nuestra propia rama con </a:t>
            </a:r>
            <a:r>
              <a:rPr lang="es-ES" i="1" dirty="0"/>
              <a:t>git checkout HEAD~[</a:t>
            </a:r>
            <a:r>
              <a:rPr lang="es-ES" i="1" dirty="0" err="1"/>
              <a:t>num_revisión</a:t>
            </a:r>
            <a:r>
              <a:rPr lang="es-ES" i="1" dirty="0"/>
              <a:t>]</a:t>
            </a:r>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3.7</a:t>
            </a:r>
          </a:p>
        </p:txBody>
      </p:sp>
      <p:pic>
        <p:nvPicPr>
          <p:cNvPr id="1028" name="Picture 4" descr="git reset --explain - DEV">
            <a:extLst>
              <a:ext uri="{FF2B5EF4-FFF2-40B4-BE49-F238E27FC236}">
                <a16:creationId xmlns:a16="http://schemas.microsoft.com/office/drawing/2014/main" id="{3EE768B3-2865-439A-904C-FFA14951CB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48505" y="2659924"/>
            <a:ext cx="2734490" cy="153815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16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39</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319070"/>
            <a:ext cx="5156393" cy="549189"/>
          </a:xfrm>
        </p:spPr>
        <p:txBody>
          <a:bodyPr>
            <a:noAutofit/>
          </a:bodyPr>
          <a:lstStyle/>
          <a:p>
            <a:r>
              <a:rPr lang="es-ES" sz="2400" dirty="0"/>
              <a:t>Práctica 7: Recuperación de versiones anteriores</a:t>
            </a:r>
            <a:br>
              <a:rPr lang="es-ES" sz="2400" dirty="0"/>
            </a:br>
            <a:r>
              <a:rPr lang="es-ES" sz="2400" dirty="0"/>
              <a:t>(15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164750" y="2287592"/>
            <a:ext cx="5591821" cy="4836020"/>
          </a:xfrm>
        </p:spPr>
        <p:txBody>
          <a:bodyPr>
            <a:normAutofit fontScale="70000" lnSpcReduction="20000"/>
          </a:bodyPr>
          <a:lstStyle/>
          <a:p>
            <a:pPr marL="285750" indent="-285750" algn="just">
              <a:buFontTx/>
              <a:buChar char="-"/>
            </a:pPr>
            <a:r>
              <a:rPr lang="es-ES" dirty="0"/>
              <a:t>Ahora mismo nos encontramos con que hemos modificado un archivo, </a:t>
            </a:r>
            <a:r>
              <a:rPr lang="es-ES" i="1" dirty="0"/>
              <a:t>README.md</a:t>
            </a:r>
            <a:r>
              <a:rPr lang="es-ES" dirty="0"/>
              <a:t>, pero que aún no lo hemos añadido al área de ficheros verificados (staging) con un comando </a:t>
            </a:r>
            <a:r>
              <a:rPr lang="es-ES" i="1" dirty="0"/>
              <a:t>add</a:t>
            </a:r>
          </a:p>
          <a:p>
            <a:pPr marL="285750" indent="-285750" algn="just">
              <a:buFontTx/>
              <a:buChar char="-"/>
            </a:pPr>
            <a:r>
              <a:rPr lang="es-ES" dirty="0"/>
              <a:t>En este momento podríamos recuperar el archivo tal y como era antes de hacer ningún cambio con </a:t>
            </a:r>
            <a:r>
              <a:rPr lang="es-ES" i="1" dirty="0"/>
              <a:t>git restore README.md</a:t>
            </a:r>
            <a:endParaRPr lang="es-ES" dirty="0"/>
          </a:p>
          <a:p>
            <a:pPr marL="285750" indent="-285750" algn="just">
              <a:buFontTx/>
              <a:buChar char="-"/>
            </a:pPr>
            <a:r>
              <a:rPr lang="es-ES" dirty="0"/>
              <a:t>Si por el contrario lo añadimos al área de staging con </a:t>
            </a:r>
            <a:r>
              <a:rPr lang="es-ES" i="1" dirty="0"/>
              <a:t>git add </a:t>
            </a:r>
            <a:r>
              <a:rPr lang="es-ES" dirty="0"/>
              <a:t>aún podríamos volver a la situación anterior (archivo editado pero no añadido) con </a:t>
            </a:r>
            <a:r>
              <a:rPr lang="es-ES" i="1" dirty="0"/>
              <a:t>git restore --staged README.md</a:t>
            </a:r>
            <a:endParaRPr lang="es-ES" dirty="0"/>
          </a:p>
          <a:p>
            <a:pPr marL="285750" indent="-285750" algn="just">
              <a:buFontTx/>
              <a:buChar char="-"/>
            </a:pPr>
            <a:r>
              <a:rPr lang="es-ES" dirty="0"/>
              <a:t>Si de nuevo decidimos avanzar confirmando los cambios con </a:t>
            </a:r>
            <a:r>
              <a:rPr lang="es-ES" i="1" dirty="0"/>
              <a:t>git commit -m “changes </a:t>
            </a:r>
            <a:r>
              <a:rPr lang="es-ES" i="1" dirty="0" err="1"/>
              <a:t>to</a:t>
            </a:r>
            <a:r>
              <a:rPr lang="es-ES" i="1" dirty="0"/>
              <a:t> README”</a:t>
            </a:r>
            <a:r>
              <a:rPr lang="es-ES" dirty="0"/>
              <a:t>, nuestro repositorio ya estaría listo para subir los cambios con </a:t>
            </a:r>
            <a:r>
              <a:rPr lang="es-ES" i="1" dirty="0"/>
              <a:t>git push</a:t>
            </a:r>
            <a:endParaRPr lang="es-ES" dirty="0"/>
          </a:p>
          <a:p>
            <a:pPr marL="285750" indent="-285750" algn="just">
              <a:buFontTx/>
              <a:buChar char="-"/>
            </a:pPr>
            <a:r>
              <a:rPr lang="es-ES" dirty="0"/>
              <a:t>Ahora el cambio ya ha sido confirmado, pero aún podríamos volver a una revisión anterior de todo el fichero o de solamente el archivo </a:t>
            </a:r>
            <a:r>
              <a:rPr lang="es-ES" i="1" dirty="0"/>
              <a:t>README</a:t>
            </a:r>
            <a:r>
              <a:rPr lang="es-ES" dirty="0"/>
              <a:t> mediante:</a:t>
            </a:r>
          </a:p>
          <a:p>
            <a:pPr marL="742950" lvl="1" indent="-285750" algn="just">
              <a:buFontTx/>
              <a:buChar char="-"/>
            </a:pPr>
            <a:r>
              <a:rPr lang="es-ES" i="1" dirty="0"/>
              <a:t>git checkout HEAD~X-&gt; </a:t>
            </a:r>
            <a:r>
              <a:rPr lang="es-ES" dirty="0"/>
              <a:t>para volver a commits anteriores SIN eliminarlos</a:t>
            </a:r>
          </a:p>
          <a:p>
            <a:pPr marL="742950" lvl="1" indent="-285750" algn="just">
              <a:buFontTx/>
              <a:buChar char="-"/>
            </a:pPr>
            <a:r>
              <a:rPr lang="es-ES" i="1" dirty="0"/>
              <a:t>git revert [hash o HEAD] </a:t>
            </a:r>
            <a:r>
              <a:rPr lang="es-ES" dirty="0"/>
              <a:t>-&gt; nos permite revertir commits específicos</a:t>
            </a:r>
            <a:endParaRPr lang="es-ES" i="1" dirty="0"/>
          </a:p>
          <a:p>
            <a:pPr marL="742950" lvl="1" indent="-285750" algn="just">
              <a:buFontTx/>
              <a:buChar char="-"/>
            </a:pPr>
            <a:r>
              <a:rPr lang="es-ES" i="1" dirty="0"/>
              <a:t>git reset --hard HEAD~X</a:t>
            </a:r>
            <a:r>
              <a:rPr lang="es-ES" dirty="0"/>
              <a:t> para deshacer todos los cambios del área commit, eliminando todo lo que haya en el área de staging</a:t>
            </a:r>
            <a:endParaRPr lang="es-ES" i="1" dirty="0"/>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716499"/>
            <a:ext cx="2300287" cy="297606"/>
          </a:xfrm>
        </p:spPr>
        <p:txBody>
          <a:bodyPr>
            <a:normAutofit lnSpcReduction="10000"/>
          </a:bodyPr>
          <a:lstStyle/>
          <a:p>
            <a:r>
              <a:rPr lang="ca-ES" dirty="0"/>
              <a:t>3.7.1</a:t>
            </a:r>
          </a:p>
        </p:txBody>
      </p:sp>
      <p:pic>
        <p:nvPicPr>
          <p:cNvPr id="8" name="Imagen 7">
            <a:extLst>
              <a:ext uri="{FF2B5EF4-FFF2-40B4-BE49-F238E27FC236}">
                <a16:creationId xmlns:a16="http://schemas.microsoft.com/office/drawing/2014/main" id="{F9C4EEED-CC66-41E4-A103-F8EA91927D1D}"/>
              </a:ext>
            </a:extLst>
          </p:cNvPr>
          <p:cNvPicPr>
            <a:picLocks noChangeAspect="1"/>
          </p:cNvPicPr>
          <p:nvPr/>
        </p:nvPicPr>
        <p:blipFill>
          <a:blip r:embed="rId2"/>
          <a:stretch>
            <a:fillRect/>
          </a:stretch>
        </p:blipFill>
        <p:spPr>
          <a:xfrm>
            <a:off x="289223" y="1449399"/>
            <a:ext cx="5486069" cy="3959202"/>
          </a:xfrm>
          <a:prstGeom prst="rect">
            <a:avLst/>
          </a:prstGeom>
          <a:ln w="12700">
            <a:solidFill>
              <a:schemeClr val="tx1"/>
            </a:solidFill>
          </a:ln>
        </p:spPr>
      </p:pic>
    </p:spTree>
    <p:extLst>
      <p:ext uri="{BB962C8B-B14F-4D97-AF65-F5344CB8AC3E}">
        <p14:creationId xmlns:p14="http://schemas.microsoft.com/office/powerpoint/2010/main" val="400704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rmAutofit/>
          </a:bodyPr>
          <a:lstStyle/>
          <a:p>
            <a:r>
              <a:rPr lang="es-ES" u="sng" dirty="0"/>
              <a:t>INTRODUCCIÓN A GIT</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p:txBody>
          <a:bodyPr/>
          <a:lstStyle/>
          <a:p>
            <a:r>
              <a:rPr lang="es-ES" dirty="0"/>
              <a:t>1.1	Introducción</a:t>
            </a:r>
          </a:p>
          <a:p>
            <a:r>
              <a:rPr lang="es-ES" dirty="0"/>
              <a:t>1.2	Git vs SubVersion</a:t>
            </a:r>
          </a:p>
          <a:p>
            <a:r>
              <a:rPr lang="es-ES" dirty="0"/>
              <a:t>1.3	Bitbucket</a:t>
            </a:r>
          </a:p>
          <a:p>
            <a:r>
              <a:rPr lang="es-ES" dirty="0"/>
              <a:t>1.4	Conceptos básicos</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4</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1.</a:t>
            </a:r>
          </a:p>
        </p:txBody>
      </p:sp>
      <p:pic>
        <p:nvPicPr>
          <p:cNvPr id="1026" name="Picture 2" descr="Cifrando archivos en git con GIT-CRYPT. uGeek Blog">
            <a:extLst>
              <a:ext uri="{FF2B5EF4-FFF2-40B4-BE49-F238E27FC236}">
                <a16:creationId xmlns:a16="http://schemas.microsoft.com/office/drawing/2014/main" id="{7186DBCF-C671-4F15-9A2B-1171DCFA6886}"/>
              </a:ext>
            </a:extLst>
          </p:cNvPr>
          <p:cNvPicPr>
            <a:picLocks noGrp="1" noChangeAspect="1" noChangeArrowheads="1"/>
          </p:cNvPicPr>
          <p:nvPr>
            <p:ph type="pic" idx="10"/>
          </p:nvPr>
        </p:nvPicPr>
        <p:blipFill>
          <a:blip r:embed="rId2">
            <a:extLst>
              <a:ext uri="{28A0092B-C50C-407E-A947-70E740481C1C}">
                <a14:useLocalDpi xmlns:a14="http://schemas.microsoft.com/office/drawing/2010/main" val="0"/>
              </a:ext>
            </a:extLst>
          </a:blip>
          <a:srcRect l="2720" r="2720"/>
          <a:stretch>
            <a:fillRect/>
          </a:stretch>
        </p:blipFill>
        <p:spPr bwMode="auto">
          <a:xfrm>
            <a:off x="7278518" y="1360217"/>
            <a:ext cx="3854443" cy="407579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636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sz="3200" dirty="0"/>
              <a:t>Resolución de conflictos</a:t>
            </a:r>
            <a:endParaRPr lang="es-ES" dirty="0"/>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lgn="just">
              <a:buFontTx/>
              <a:buChar char="-"/>
            </a:pPr>
            <a:r>
              <a:rPr lang="es-ES" dirty="0"/>
              <a:t>Otro escenario posible es el mismo que vemos en la imagen, cuando nosotros trabajamos en nuestra versión local de la rama, ésta ha sido actualizada por otra persona, editando EL MISMO archivo sobre el que trabajamos</a:t>
            </a:r>
          </a:p>
          <a:p>
            <a:pPr marL="285750" indent="-285750" algn="just">
              <a:buFontTx/>
              <a:buChar char="-"/>
            </a:pPr>
            <a:r>
              <a:rPr lang="es-ES" dirty="0"/>
              <a:t>Cuando esto ocurre, Git no nos dejará incorporar nuestros cambios a menos que antes resolvamos el conflicto</a:t>
            </a:r>
          </a:p>
          <a:p>
            <a:pPr lvl="2"/>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40</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3.8</a:t>
            </a:r>
          </a:p>
        </p:txBody>
      </p:sp>
      <p:pic>
        <p:nvPicPr>
          <p:cNvPr id="3074" name="Picture 2" descr="Can't pull a Git branch because of merge conflicts? - Learn Software  Engineering @ao.gl">
            <a:extLst>
              <a:ext uri="{FF2B5EF4-FFF2-40B4-BE49-F238E27FC236}">
                <a16:creationId xmlns:a16="http://schemas.microsoft.com/office/drawing/2014/main" id="{3D2F03FA-4BC6-4224-8B88-5FE079D1C0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334" y="2420385"/>
            <a:ext cx="5376752" cy="201723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634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41</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74804"/>
            <a:ext cx="5156393" cy="549189"/>
          </a:xfrm>
        </p:spPr>
        <p:txBody>
          <a:bodyPr>
            <a:noAutofit/>
          </a:bodyPr>
          <a:lstStyle/>
          <a:p>
            <a:r>
              <a:rPr lang="es-ES" sz="2400" dirty="0"/>
              <a:t>Práctica 8: Resolución de conflictos</a:t>
            </a:r>
            <a:br>
              <a:rPr lang="es-ES" sz="2400" dirty="0"/>
            </a:br>
            <a:r>
              <a:rPr lang="es-ES" sz="2400" dirty="0"/>
              <a:t>(10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164750" y="2021980"/>
            <a:ext cx="5591821" cy="4836020"/>
          </a:xfrm>
        </p:spPr>
        <p:txBody>
          <a:bodyPr>
            <a:normAutofit/>
          </a:bodyPr>
          <a:lstStyle/>
          <a:p>
            <a:pPr marL="285750" indent="-285750" algn="just">
              <a:buFontTx/>
              <a:buChar char="-"/>
            </a:pPr>
            <a:r>
              <a:rPr lang="es-ES" dirty="0"/>
              <a:t>Vamos a simular que otro compañero ha editado, sin nosotros saberlo, el mismo archivo</a:t>
            </a:r>
            <a:r>
              <a:rPr lang="es-ES" i="1" dirty="0"/>
              <a:t> </a:t>
            </a:r>
            <a:r>
              <a:rPr lang="es-ES" dirty="0"/>
              <a:t>con el que nosotros estamos trabajando. Para esto, y con la intención de evitar tener que crear varias cuentas o pedir ayuda, modificaremos el archivo desde la propia interfaz de usuario de Bitbucket</a:t>
            </a:r>
          </a:p>
          <a:p>
            <a:pPr marL="285750" indent="-285750" algn="just">
              <a:buFontTx/>
              <a:buChar char="-"/>
            </a:pPr>
            <a:r>
              <a:rPr lang="es-ES" dirty="0"/>
              <a:t>Ahora tenemos 3 opciones:</a:t>
            </a:r>
          </a:p>
          <a:p>
            <a:pPr marL="742950" lvl="1" indent="-285750" algn="just">
              <a:buFontTx/>
              <a:buChar char="-"/>
            </a:pPr>
            <a:r>
              <a:rPr lang="es-ES" dirty="0"/>
              <a:t>Conservar los cambios del repositorio (</a:t>
            </a:r>
            <a:r>
              <a:rPr lang="es-ES" i="1" dirty="0"/>
              <a:t>reset + pull</a:t>
            </a:r>
            <a:r>
              <a:rPr lang="es-ES" dirty="0"/>
              <a:t>)</a:t>
            </a:r>
          </a:p>
          <a:p>
            <a:pPr marL="742950" lvl="1" indent="-285750" algn="just">
              <a:buFontTx/>
              <a:buChar char="-"/>
            </a:pPr>
            <a:r>
              <a:rPr lang="es-ES" dirty="0"/>
              <a:t>Conservar MIS cambios (</a:t>
            </a:r>
            <a:r>
              <a:rPr lang="es-ES" i="1" dirty="0"/>
              <a:t>git push --force</a:t>
            </a:r>
            <a:r>
              <a:rPr lang="es-ES" dirty="0"/>
              <a:t>)</a:t>
            </a:r>
          </a:p>
          <a:p>
            <a:pPr marL="742950" lvl="1" indent="-285750" algn="just">
              <a:buFontTx/>
              <a:buChar char="-"/>
            </a:pPr>
            <a:r>
              <a:rPr lang="es-ES" dirty="0"/>
              <a:t>Resolver el conflicto (</a:t>
            </a:r>
            <a:r>
              <a:rPr lang="es-ES" i="1" dirty="0"/>
              <a:t>git merge</a:t>
            </a:r>
            <a:r>
              <a:rPr lang="es-ES" dirty="0"/>
              <a:t>)</a:t>
            </a:r>
          </a:p>
          <a:p>
            <a:pPr marL="742950" lvl="1" indent="-285750" algn="just">
              <a:buFontTx/>
              <a:buChar char="-"/>
            </a:pPr>
            <a:endParaRPr lang="es-ES" dirty="0"/>
          </a:p>
          <a:p>
            <a:pPr marL="285750" indent="-285750" algn="just">
              <a:buFontTx/>
              <a:buChar char="-"/>
            </a:pPr>
            <a:endParaRPr lang="es-ES" i="1" dirty="0"/>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780763"/>
            <a:ext cx="2300287" cy="297606"/>
          </a:xfrm>
        </p:spPr>
        <p:txBody>
          <a:bodyPr>
            <a:normAutofit lnSpcReduction="10000"/>
          </a:bodyPr>
          <a:lstStyle/>
          <a:p>
            <a:r>
              <a:rPr lang="ca-ES" dirty="0"/>
              <a:t>3.8.1</a:t>
            </a:r>
          </a:p>
        </p:txBody>
      </p:sp>
      <p:pic>
        <p:nvPicPr>
          <p:cNvPr id="8" name="Imagen 7">
            <a:extLst>
              <a:ext uri="{FF2B5EF4-FFF2-40B4-BE49-F238E27FC236}">
                <a16:creationId xmlns:a16="http://schemas.microsoft.com/office/drawing/2014/main" id="{F9C4EEED-CC66-41E4-A103-F8EA91927D1D}"/>
              </a:ext>
            </a:extLst>
          </p:cNvPr>
          <p:cNvPicPr>
            <a:picLocks noChangeAspect="1"/>
          </p:cNvPicPr>
          <p:nvPr/>
        </p:nvPicPr>
        <p:blipFill>
          <a:blip r:embed="rId2"/>
          <a:stretch>
            <a:fillRect/>
          </a:stretch>
        </p:blipFill>
        <p:spPr>
          <a:xfrm>
            <a:off x="289223" y="1449399"/>
            <a:ext cx="5486069" cy="3959202"/>
          </a:xfrm>
          <a:prstGeom prst="rect">
            <a:avLst/>
          </a:prstGeom>
          <a:ln w="12700">
            <a:solidFill>
              <a:schemeClr val="tx1"/>
            </a:solidFill>
          </a:ln>
        </p:spPr>
      </p:pic>
    </p:spTree>
    <p:extLst>
      <p:ext uri="{BB962C8B-B14F-4D97-AF65-F5344CB8AC3E}">
        <p14:creationId xmlns:p14="http://schemas.microsoft.com/office/powerpoint/2010/main" val="1684772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1DB161F-B91F-4EF9-93D4-75CC8A76A857}"/>
              </a:ext>
            </a:extLst>
          </p:cNvPr>
          <p:cNvSpPr>
            <a:spLocks noGrp="1"/>
          </p:cNvSpPr>
          <p:nvPr>
            <p:ph type="sldNum" sz="quarter" idx="4"/>
          </p:nvPr>
        </p:nvSpPr>
        <p:spPr/>
        <p:txBody>
          <a:bodyPr/>
          <a:lstStyle/>
          <a:p>
            <a:fld id="{D0B6F732-2B5E-4D74-ADCC-3AEA2E3CCB91}" type="slidenum">
              <a:rPr lang="ca-ES" smtClean="0"/>
              <a:pPr/>
              <a:t>42</a:t>
            </a:fld>
            <a:endParaRPr lang="ca-ES"/>
          </a:p>
        </p:txBody>
      </p:sp>
      <p:sp>
        <p:nvSpPr>
          <p:cNvPr id="4" name="CuadroTexto 3">
            <a:extLst>
              <a:ext uri="{FF2B5EF4-FFF2-40B4-BE49-F238E27FC236}">
                <a16:creationId xmlns:a16="http://schemas.microsoft.com/office/drawing/2014/main" id="{5690D89B-0F71-4748-8EE0-C0ECE4CB06B9}"/>
              </a:ext>
            </a:extLst>
          </p:cNvPr>
          <p:cNvSpPr txBox="1"/>
          <p:nvPr/>
        </p:nvSpPr>
        <p:spPr>
          <a:xfrm>
            <a:off x="3143794" y="765407"/>
            <a:ext cx="6096000" cy="369332"/>
          </a:xfrm>
          <a:prstGeom prst="rect">
            <a:avLst/>
          </a:prstGeom>
          <a:noFill/>
        </p:spPr>
        <p:txBody>
          <a:bodyPr wrap="square">
            <a:spAutoFit/>
          </a:bodyPr>
          <a:lstStyle/>
          <a:p>
            <a:r>
              <a:rPr lang="es-ES" sz="1800" dirty="0"/>
              <a:t>Digamos que </a:t>
            </a:r>
            <a:r>
              <a:rPr lang="es-ES" sz="1800" i="1" dirty="0"/>
              <a:t>git push --force </a:t>
            </a:r>
            <a:r>
              <a:rPr lang="es-ES" sz="1800" dirty="0"/>
              <a:t>no está exactamente bien visto…</a:t>
            </a:r>
            <a:endParaRPr lang="es-ES" dirty="0"/>
          </a:p>
        </p:txBody>
      </p:sp>
      <p:pic>
        <p:nvPicPr>
          <p:cNvPr id="6" name="Imagen 5">
            <a:extLst>
              <a:ext uri="{FF2B5EF4-FFF2-40B4-BE49-F238E27FC236}">
                <a16:creationId xmlns:a16="http://schemas.microsoft.com/office/drawing/2014/main" id="{F1A1F649-7157-43DD-AE59-271092BD1832}"/>
              </a:ext>
            </a:extLst>
          </p:cNvPr>
          <p:cNvPicPr>
            <a:picLocks noChangeAspect="1"/>
          </p:cNvPicPr>
          <p:nvPr/>
        </p:nvPicPr>
        <p:blipFill>
          <a:blip r:embed="rId2"/>
          <a:stretch>
            <a:fillRect/>
          </a:stretch>
        </p:blipFill>
        <p:spPr>
          <a:xfrm>
            <a:off x="975360" y="1416610"/>
            <a:ext cx="10241280" cy="5001429"/>
          </a:xfrm>
          <a:prstGeom prst="rect">
            <a:avLst/>
          </a:prstGeom>
          <a:ln w="12700">
            <a:solidFill>
              <a:schemeClr val="tx1"/>
            </a:solidFill>
          </a:ln>
        </p:spPr>
      </p:pic>
    </p:spTree>
    <p:extLst>
      <p:ext uri="{BB962C8B-B14F-4D97-AF65-F5344CB8AC3E}">
        <p14:creationId xmlns:p14="http://schemas.microsoft.com/office/powerpoint/2010/main" val="4043724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43</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ca-ES" dirty="0"/>
              <a:t>¿</a:t>
            </a:r>
            <a:r>
              <a:rPr lang="es-ES" dirty="0"/>
              <a:t>Preguntas</a:t>
            </a:r>
            <a:r>
              <a:rPr lang="ca-ES" dirty="0"/>
              <a:t>?</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Fin Tema 3</a:t>
            </a:r>
          </a:p>
        </p:txBody>
      </p:sp>
    </p:spTree>
    <p:extLst>
      <p:ext uri="{BB962C8B-B14F-4D97-AF65-F5344CB8AC3E}">
        <p14:creationId xmlns:p14="http://schemas.microsoft.com/office/powerpoint/2010/main" val="1818567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rmAutofit/>
          </a:bodyPr>
          <a:lstStyle/>
          <a:p>
            <a:r>
              <a:rPr lang="es-ES" u="sng" dirty="0"/>
              <a:t>TRABAJANDO CON GIT</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400102" y="2239151"/>
            <a:ext cx="4335681" cy="4482324"/>
          </a:xfrm>
        </p:spPr>
        <p:txBody>
          <a:bodyPr>
            <a:normAutofit/>
          </a:bodyPr>
          <a:lstStyle/>
          <a:p>
            <a:r>
              <a:rPr lang="es-ES" dirty="0"/>
              <a:t>4.1	Flujo habitual de trabajo	</a:t>
            </a:r>
          </a:p>
          <a:p>
            <a:r>
              <a:rPr lang="es-ES" dirty="0"/>
              <a:t>4.2	Encontrar errores</a:t>
            </a:r>
          </a:p>
          <a:p>
            <a:r>
              <a:rPr lang="es-ES" dirty="0"/>
              <a:t>4.3	Cherry-Pick</a:t>
            </a:r>
          </a:p>
          <a:p>
            <a:r>
              <a:rPr lang="es-ES" dirty="0"/>
              <a:t>4.4	Rebase</a:t>
            </a:r>
          </a:p>
          <a:p>
            <a:r>
              <a:rPr lang="es-ES" dirty="0"/>
              <a:t>4.5	Labels</a:t>
            </a:r>
          </a:p>
          <a:p>
            <a:r>
              <a:rPr lang="es-ES" dirty="0"/>
              <a:t>4.6	Git Amend</a:t>
            </a:r>
          </a:p>
          <a:p>
            <a:r>
              <a:rPr lang="es-ES" dirty="0"/>
              <a:t>4.7	Git Stash</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44</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4.</a:t>
            </a:r>
          </a:p>
        </p:txBody>
      </p:sp>
      <p:pic>
        <p:nvPicPr>
          <p:cNvPr id="4098" name="Picture 2" descr="Git para diseñadores | PIXO Estudio®">
            <a:extLst>
              <a:ext uri="{FF2B5EF4-FFF2-40B4-BE49-F238E27FC236}">
                <a16:creationId xmlns:a16="http://schemas.microsoft.com/office/drawing/2014/main" id="{8AB1446D-3F8C-48B5-B944-C19086C4B9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9430" y="1970313"/>
            <a:ext cx="5186441" cy="291737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611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sz="3200" dirty="0"/>
              <a:t>Flujo habitual de trabajo</a:t>
            </a:r>
            <a:endParaRPr lang="es-ES" dirty="0"/>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lgn="just">
              <a:buFontTx/>
              <a:buChar char="-"/>
            </a:pPr>
            <a:r>
              <a:rPr lang="es-ES" dirty="0"/>
              <a:t>Hasta ahora hemos estado trabajando directamente sobre la rama </a:t>
            </a:r>
            <a:r>
              <a:rPr lang="es-ES" i="1" dirty="0"/>
              <a:t>master</a:t>
            </a:r>
            <a:r>
              <a:rPr lang="es-ES" dirty="0"/>
              <a:t> como desarrollador único del proyecto, pero esto por supuesto no es lo habitual ni lo recomendable</a:t>
            </a:r>
          </a:p>
          <a:p>
            <a:pPr marL="285750" indent="-285750" algn="just">
              <a:buFontTx/>
              <a:buChar char="-"/>
            </a:pPr>
            <a:r>
              <a:rPr lang="es-ES" dirty="0"/>
              <a:t>De hecho, lo más común es que un repositorio ni siquiera permita hacer push a la rama </a:t>
            </a:r>
            <a:r>
              <a:rPr lang="es-ES" i="1" dirty="0"/>
              <a:t>master</a:t>
            </a:r>
            <a:r>
              <a:rPr lang="es-ES" dirty="0"/>
              <a:t> (y a otras ramas protegidas como </a:t>
            </a:r>
            <a:r>
              <a:rPr lang="es-ES" i="1" dirty="0"/>
              <a:t>develop, preproduction, production…</a:t>
            </a:r>
            <a:r>
              <a:rPr lang="es-ES" dirty="0"/>
              <a:t>) a menos que el administrador del repo realice un </a:t>
            </a:r>
            <a:r>
              <a:rPr lang="es-ES" i="1" dirty="0"/>
              <a:t>git push --force</a:t>
            </a:r>
            <a:r>
              <a:rPr lang="es-ES" dirty="0"/>
              <a:t>, situación que sólo es permisible cuando debemos realizar un </a:t>
            </a:r>
            <a:r>
              <a:rPr lang="es-ES" i="1" dirty="0"/>
              <a:t>hotfix</a:t>
            </a:r>
            <a:r>
              <a:rPr lang="es-ES" dirty="0"/>
              <a:t> urgente</a:t>
            </a:r>
          </a:p>
          <a:p>
            <a:pPr lvl="2"/>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45</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4.1</a:t>
            </a:r>
          </a:p>
        </p:txBody>
      </p:sp>
      <p:pic>
        <p:nvPicPr>
          <p:cNvPr id="7" name="Imagen 6">
            <a:extLst>
              <a:ext uri="{FF2B5EF4-FFF2-40B4-BE49-F238E27FC236}">
                <a16:creationId xmlns:a16="http://schemas.microsoft.com/office/drawing/2014/main" id="{89C08755-FF8E-41DF-B7A4-34E866A0EB01}"/>
              </a:ext>
            </a:extLst>
          </p:cNvPr>
          <p:cNvPicPr>
            <a:picLocks noChangeAspect="1"/>
          </p:cNvPicPr>
          <p:nvPr/>
        </p:nvPicPr>
        <p:blipFill>
          <a:blip r:embed="rId2"/>
          <a:stretch>
            <a:fillRect/>
          </a:stretch>
        </p:blipFill>
        <p:spPr>
          <a:xfrm>
            <a:off x="6456220" y="1201779"/>
            <a:ext cx="5348837" cy="4454441"/>
          </a:xfrm>
          <a:prstGeom prst="rect">
            <a:avLst/>
          </a:prstGeom>
          <a:ln w="12700">
            <a:solidFill>
              <a:schemeClr val="tx1"/>
            </a:solidFill>
          </a:ln>
        </p:spPr>
      </p:pic>
    </p:spTree>
    <p:extLst>
      <p:ext uri="{BB962C8B-B14F-4D97-AF65-F5344CB8AC3E}">
        <p14:creationId xmlns:p14="http://schemas.microsoft.com/office/powerpoint/2010/main" val="159420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46</a:t>
            </a:fld>
            <a:endParaRPr lang="ca-ES"/>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1524000"/>
            <a:ext cx="6884916" cy="5129349"/>
          </a:xfrm>
        </p:spPr>
        <p:txBody>
          <a:bodyPr>
            <a:normAutofit/>
          </a:bodyPr>
          <a:lstStyle/>
          <a:p>
            <a:pPr marL="285750" indent="-285750" algn="just">
              <a:buFontTx/>
              <a:buChar char="-"/>
            </a:pPr>
            <a:r>
              <a:rPr lang="es-ES" dirty="0"/>
              <a:t>El flujo más común para incorporar cambios al código actual es el siguiente (o muy similar) en los proyectos que siguen una metodología ágil:</a:t>
            </a:r>
          </a:p>
          <a:p>
            <a:pPr marL="742950" lvl="1" indent="-285750" algn="just">
              <a:buFontTx/>
              <a:buChar char="-"/>
            </a:pPr>
            <a:r>
              <a:rPr lang="es-ES" dirty="0"/>
              <a:t>La rama reservada para producción (</a:t>
            </a:r>
            <a:r>
              <a:rPr lang="es-ES" i="1" dirty="0"/>
              <a:t>master</a:t>
            </a:r>
            <a:r>
              <a:rPr lang="es-ES" dirty="0"/>
              <a:t>) sólo ha de tocarse para hacer despliegues, no para incorporar cambios habitualmente (excepto urgencias)</a:t>
            </a:r>
          </a:p>
          <a:p>
            <a:pPr marL="742950" lvl="1" indent="-285750" algn="just">
              <a:buFontTx/>
              <a:buChar char="-"/>
            </a:pPr>
            <a:r>
              <a:rPr lang="es-ES" dirty="0"/>
              <a:t>Tenemos una rama de trabajo (</a:t>
            </a:r>
            <a:r>
              <a:rPr lang="es-ES" i="1" dirty="0"/>
              <a:t>develop</a:t>
            </a:r>
            <a:r>
              <a:rPr lang="es-ES" dirty="0"/>
              <a:t>) sobre la que iremos incorporando cambios progresivamente hasta que estemos preparados para hacer un deploy de versión al entorno prod</a:t>
            </a:r>
          </a:p>
          <a:p>
            <a:pPr marL="742950" lvl="1" indent="-285750" algn="just">
              <a:buFontTx/>
              <a:buChar char="-"/>
            </a:pPr>
            <a:r>
              <a:rPr lang="es-ES" dirty="0"/>
              <a:t>Cuando se nos asigna una tarea a realizar, nuevos cambio que incorporar al código, generaremos una nueva rama que identifique esa tarea, partiendo siempre de la última versión de </a:t>
            </a:r>
            <a:r>
              <a:rPr lang="es-ES" i="1" dirty="0"/>
              <a:t>develop</a:t>
            </a:r>
          </a:p>
          <a:p>
            <a:pPr marL="742950" lvl="1" indent="-285750" algn="just">
              <a:buFontTx/>
              <a:buChar char="-"/>
            </a:pPr>
            <a:r>
              <a:rPr lang="es-ES" dirty="0"/>
              <a:t>Una vez terminada la tarea, con tantos </a:t>
            </a:r>
            <a:r>
              <a:rPr lang="es-ES" i="1" dirty="0"/>
              <a:t>commits</a:t>
            </a:r>
            <a:r>
              <a:rPr lang="es-ES" dirty="0"/>
              <a:t> como sean necesarios, haremos </a:t>
            </a:r>
            <a:r>
              <a:rPr lang="es-ES" i="1" dirty="0"/>
              <a:t>push</a:t>
            </a:r>
            <a:r>
              <a:rPr lang="es-ES" dirty="0"/>
              <a:t> de éstos al </a:t>
            </a:r>
            <a:r>
              <a:rPr lang="es-ES" i="1" dirty="0"/>
              <a:t>origin</a:t>
            </a:r>
            <a:r>
              <a:rPr lang="es-ES" dirty="0"/>
              <a:t> de nuestra rama</a:t>
            </a:r>
          </a:p>
          <a:p>
            <a:pPr marL="742950" lvl="1" indent="-285750" algn="just">
              <a:buFontTx/>
              <a:buChar char="-"/>
            </a:pPr>
            <a:r>
              <a:rPr lang="es-ES" dirty="0"/>
              <a:t>Solicitaremos un Pull/Merge Request, alguien validará nuestros cambios y entonces sí, procederemos a unir nuestros cambios a la rama de desarrollo principal</a:t>
            </a:r>
          </a:p>
          <a:p>
            <a:pPr marL="742950" lvl="1" indent="-285750" algn="just">
              <a:buFontTx/>
              <a:buChar char="-"/>
            </a:pPr>
            <a:r>
              <a:rPr lang="es-ES" dirty="0"/>
              <a:t>Una vez acabado esto, debemos borrar la rama para mantener el entorno de trabajo limpio</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4.1</a:t>
            </a:r>
          </a:p>
        </p:txBody>
      </p:sp>
      <p:pic>
        <p:nvPicPr>
          <p:cNvPr id="5122" name="Picture 2" descr="Git Branch - Working with branches - Git - DYclassroom | Have fun learning  :-)">
            <a:extLst>
              <a:ext uri="{FF2B5EF4-FFF2-40B4-BE49-F238E27FC236}">
                <a16:creationId xmlns:a16="http://schemas.microsoft.com/office/drawing/2014/main" id="{921664C3-B2A7-4BEA-AEDF-9E7B3E4DEC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89572" y="2783477"/>
            <a:ext cx="2978118" cy="129104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66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47</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74804"/>
            <a:ext cx="5156393" cy="549189"/>
          </a:xfrm>
        </p:spPr>
        <p:txBody>
          <a:bodyPr>
            <a:noAutofit/>
          </a:bodyPr>
          <a:lstStyle/>
          <a:p>
            <a:r>
              <a:rPr lang="es-ES" sz="2400" dirty="0"/>
              <a:t>Práctica 9: Replicación del flujo de trabajo</a:t>
            </a:r>
            <a:br>
              <a:rPr lang="es-ES" sz="2400" dirty="0"/>
            </a:br>
            <a:r>
              <a:rPr lang="es-ES" sz="2400" dirty="0"/>
              <a:t>(15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164750" y="2021980"/>
            <a:ext cx="5591821" cy="4836020"/>
          </a:xfrm>
        </p:spPr>
        <p:txBody>
          <a:bodyPr>
            <a:normAutofit fontScale="85000" lnSpcReduction="10000"/>
          </a:bodyPr>
          <a:lstStyle/>
          <a:p>
            <a:pPr marL="285750" indent="-285750" algn="just">
              <a:buFontTx/>
              <a:buChar char="-"/>
            </a:pPr>
            <a:r>
              <a:rPr lang="es-ES" dirty="0"/>
              <a:t>Vamos a seguir los pasos para replicar el flujo de trabajo, suponiendo que se nos ha asignado una tarea llamada “</a:t>
            </a:r>
            <a:r>
              <a:rPr lang="es-ES" i="1" dirty="0"/>
              <a:t>T-[nombre_usuario] </a:t>
            </a:r>
            <a:r>
              <a:rPr lang="es-ES" dirty="0"/>
              <a:t>”</a:t>
            </a:r>
          </a:p>
          <a:p>
            <a:pPr marL="285750" indent="-285750" algn="just">
              <a:buFontTx/>
              <a:buChar char="-"/>
            </a:pPr>
            <a:r>
              <a:rPr lang="es-ES" dirty="0"/>
              <a:t>Crearemos la rama de trabajo </a:t>
            </a:r>
            <a:r>
              <a:rPr lang="es-ES" i="1" dirty="0"/>
              <a:t>develop</a:t>
            </a:r>
          </a:p>
          <a:p>
            <a:pPr marL="285750" indent="-285750" algn="just">
              <a:buFontTx/>
              <a:buChar char="-"/>
            </a:pPr>
            <a:r>
              <a:rPr lang="es-ES" dirty="0"/>
              <a:t>Protegeremos </a:t>
            </a:r>
            <a:r>
              <a:rPr lang="es-ES" i="1" dirty="0"/>
              <a:t>master</a:t>
            </a:r>
            <a:r>
              <a:rPr lang="es-ES" dirty="0"/>
              <a:t> de que se le pueda hacer cualquier cambio</a:t>
            </a:r>
          </a:p>
          <a:p>
            <a:pPr marL="285750" indent="-285750" algn="just">
              <a:buFontTx/>
              <a:buChar char="-"/>
            </a:pPr>
            <a:r>
              <a:rPr lang="es-ES" dirty="0"/>
              <a:t>Protegeremos </a:t>
            </a:r>
            <a:r>
              <a:rPr lang="es-ES" i="1" dirty="0"/>
              <a:t>develop</a:t>
            </a:r>
            <a:r>
              <a:rPr lang="es-ES" dirty="0"/>
              <a:t> de cualquier cambio que no provenga de un MR/PR</a:t>
            </a:r>
          </a:p>
          <a:p>
            <a:pPr marL="285750" indent="-285750" algn="just">
              <a:buFontTx/>
              <a:buChar char="-"/>
            </a:pPr>
            <a:r>
              <a:rPr lang="es-ES" dirty="0"/>
              <a:t>Crearemos una rama nueva que provenga de </a:t>
            </a:r>
            <a:r>
              <a:rPr lang="es-ES" i="1" dirty="0"/>
              <a:t>develop</a:t>
            </a:r>
            <a:r>
              <a:rPr lang="es-ES" dirty="0"/>
              <a:t> con </a:t>
            </a:r>
            <a:r>
              <a:rPr lang="es-ES" i="1" dirty="0"/>
              <a:t>git </a:t>
            </a:r>
            <a:r>
              <a:rPr lang="es-ES" i="1" dirty="0" err="1"/>
              <a:t>branch</a:t>
            </a:r>
            <a:r>
              <a:rPr lang="es-ES" i="1" dirty="0"/>
              <a:t> -b T-[nombre_usuario]  develop</a:t>
            </a:r>
          </a:p>
          <a:p>
            <a:pPr marL="285750" indent="-285750" algn="just">
              <a:buFontTx/>
              <a:buChar char="-"/>
            </a:pPr>
            <a:r>
              <a:rPr lang="es-ES" dirty="0"/>
              <a:t>Incorporaremos nuestros cambios en esta nueva rama y los subiremos al repositorio</a:t>
            </a:r>
          </a:p>
          <a:p>
            <a:pPr marL="285750" indent="-285750" algn="just">
              <a:buFontTx/>
              <a:buChar char="-"/>
            </a:pPr>
            <a:r>
              <a:rPr lang="es-ES" dirty="0"/>
              <a:t>Solicitaremos incluir estos cambios en </a:t>
            </a:r>
            <a:r>
              <a:rPr lang="es-ES" i="1" dirty="0"/>
              <a:t>develop</a:t>
            </a:r>
            <a:r>
              <a:rPr lang="es-ES" dirty="0"/>
              <a:t> mediante un PR/MR</a:t>
            </a:r>
          </a:p>
          <a:p>
            <a:pPr algn="just"/>
            <a:endParaRPr lang="es-ES" dirty="0"/>
          </a:p>
          <a:p>
            <a:pPr marL="285750" indent="-285750" algn="just">
              <a:buFontTx/>
              <a:buChar char="-"/>
            </a:pPr>
            <a:endParaRPr lang="es-ES" dirty="0"/>
          </a:p>
          <a:p>
            <a:pPr marL="285750" indent="-285750" algn="just">
              <a:buFontTx/>
              <a:buChar char="-"/>
            </a:pPr>
            <a:endParaRPr lang="es-ES" i="1" dirty="0"/>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502088"/>
            <a:ext cx="2300287" cy="297606"/>
          </a:xfrm>
        </p:spPr>
        <p:txBody>
          <a:bodyPr>
            <a:normAutofit lnSpcReduction="10000"/>
          </a:bodyPr>
          <a:lstStyle/>
          <a:p>
            <a:r>
              <a:rPr lang="ca-ES" dirty="0"/>
              <a:t>4.1.1</a:t>
            </a:r>
          </a:p>
        </p:txBody>
      </p:sp>
      <p:pic>
        <p:nvPicPr>
          <p:cNvPr id="10" name="Imagen 9">
            <a:extLst>
              <a:ext uri="{FF2B5EF4-FFF2-40B4-BE49-F238E27FC236}">
                <a16:creationId xmlns:a16="http://schemas.microsoft.com/office/drawing/2014/main" id="{1FF62BAF-8859-4ADB-9720-C6F9AFB606D9}"/>
              </a:ext>
            </a:extLst>
          </p:cNvPr>
          <p:cNvPicPr>
            <a:picLocks noChangeAspect="1"/>
          </p:cNvPicPr>
          <p:nvPr/>
        </p:nvPicPr>
        <p:blipFill>
          <a:blip r:embed="rId2"/>
          <a:stretch>
            <a:fillRect/>
          </a:stretch>
        </p:blipFill>
        <p:spPr>
          <a:xfrm>
            <a:off x="435429" y="1340759"/>
            <a:ext cx="5293892" cy="4176482"/>
          </a:xfrm>
          <a:prstGeom prst="rect">
            <a:avLst/>
          </a:prstGeom>
          <a:ln w="12700">
            <a:solidFill>
              <a:schemeClr val="tx1"/>
            </a:solidFill>
          </a:ln>
        </p:spPr>
      </p:pic>
    </p:spTree>
    <p:extLst>
      <p:ext uri="{BB962C8B-B14F-4D97-AF65-F5344CB8AC3E}">
        <p14:creationId xmlns:p14="http://schemas.microsoft.com/office/powerpoint/2010/main" val="400856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sz="2800" dirty="0"/>
              <a:t>Git Flow vs GitHub Flow</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fontScale="92500"/>
          </a:bodyPr>
          <a:lstStyle/>
          <a:p>
            <a:pPr marL="285750" indent="-285750" algn="just">
              <a:buFontTx/>
              <a:buChar char="-"/>
            </a:pPr>
            <a:r>
              <a:rPr lang="es-ES" dirty="0"/>
              <a:t>Este flujo de trabajo que hemos detallado recibe el nombre de Git Flow, se trata de una metodología de control de versiones muy adecuada para proyectos que hagan despliegues por intervalos (sprints)</a:t>
            </a:r>
          </a:p>
          <a:p>
            <a:pPr marL="285750" indent="-285750" algn="just">
              <a:buFontTx/>
              <a:buChar char="-"/>
            </a:pPr>
            <a:r>
              <a:rPr lang="es-ES" dirty="0"/>
              <a:t>Esta estrategia de ramificación no es la más adecuada si se sigue una metodología de Despliegue Continuo, para ello sería mejor utilizar una más directa como </a:t>
            </a:r>
            <a:r>
              <a:rPr lang="es-ES" b="1" dirty="0"/>
              <a:t>GitHub Flow</a:t>
            </a:r>
          </a:p>
          <a:p>
            <a:pPr marL="285750" indent="-285750" algn="just">
              <a:buFontTx/>
              <a:buChar char="-"/>
            </a:pPr>
            <a:r>
              <a:rPr lang="es-ES" dirty="0"/>
              <a:t>Podemos encontrar más información al respecto en artículos como:</a:t>
            </a:r>
          </a:p>
          <a:p>
            <a:pPr lvl="1" algn="just"/>
            <a:r>
              <a:rPr lang="es-ES" sz="1300" dirty="0">
                <a:hlinkClick r:id="rId2"/>
              </a:rPr>
              <a:t>https://lucamezzalira.com/2014/03/10/git-flow-vs-github-flow/</a:t>
            </a:r>
            <a:endParaRPr lang="es-ES" sz="1300" dirty="0"/>
          </a:p>
          <a:p>
            <a:pPr lvl="2"/>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48</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4.1.2</a:t>
            </a:r>
          </a:p>
        </p:txBody>
      </p:sp>
      <p:pic>
        <p:nvPicPr>
          <p:cNvPr id="10242" name="Picture 2" descr="BitácoraTL: Instalación y Uso de Git-Flow">
            <a:extLst>
              <a:ext uri="{FF2B5EF4-FFF2-40B4-BE49-F238E27FC236}">
                <a16:creationId xmlns:a16="http://schemas.microsoft.com/office/drawing/2014/main" id="{E68F1A53-25DE-40D3-910B-EEDAE184F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220" y="1527893"/>
            <a:ext cx="5391933" cy="380221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5590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49</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Encontrando errores</a:t>
            </a:r>
            <a:endParaRPr lang="es-ES" sz="2800" dirty="0"/>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0"/>
            <a:ext cx="6884916" cy="4318403"/>
          </a:xfrm>
        </p:spPr>
        <p:txBody>
          <a:bodyPr>
            <a:normAutofit/>
          </a:bodyPr>
          <a:lstStyle/>
          <a:p>
            <a:pPr marL="285750" indent="-285750" algn="just">
              <a:buFontTx/>
              <a:buChar char="-"/>
            </a:pPr>
            <a:r>
              <a:rPr lang="es-ES" dirty="0"/>
              <a:t>Git nos proporciona diversas herramientas a la hora de identificar errores que nos surjan en el repositorio. Podemos utilizar:</a:t>
            </a:r>
          </a:p>
          <a:p>
            <a:pPr marL="742950" lvl="1" indent="-285750" algn="just">
              <a:buFontTx/>
              <a:buChar char="-"/>
            </a:pPr>
            <a:r>
              <a:rPr lang="es-ES" b="1" dirty="0"/>
              <a:t>Git Diff</a:t>
            </a:r>
            <a:r>
              <a:rPr lang="es-ES" dirty="0"/>
              <a:t> -&gt; Nos permite identificar los cambios que se han producido en un archivo tanto a nivel local como entre commits y ramas específicas</a:t>
            </a:r>
          </a:p>
          <a:p>
            <a:pPr marL="742950" lvl="1" indent="-285750" algn="just">
              <a:buFontTx/>
              <a:buChar char="-"/>
            </a:pPr>
            <a:r>
              <a:rPr lang="es-ES" b="1" dirty="0"/>
              <a:t>Git Log</a:t>
            </a:r>
            <a:r>
              <a:rPr lang="es-ES" dirty="0"/>
              <a:t> -&gt; Nos proporciona una visión muy clara del histórico de commits. Podemos visualizar mejor la información con diferentes parámetros de filtrado como </a:t>
            </a:r>
            <a:r>
              <a:rPr lang="es-ES" i="1" dirty="0"/>
              <a:t>--graph, -p, -n </a:t>
            </a:r>
            <a:r>
              <a:rPr lang="es-ES" dirty="0"/>
              <a:t> o incluso hacer filtrados usando pseudo lenguaje muy entendible como </a:t>
            </a:r>
            <a:r>
              <a:rPr lang="en-US" b="0" i="1" dirty="0">
                <a:solidFill>
                  <a:srgbClr val="50A14F"/>
                </a:solidFill>
                <a:effectLst/>
                <a:latin typeface="SFMono-Regular"/>
              </a:rPr>
              <a:t>--since</a:t>
            </a:r>
            <a:r>
              <a:rPr lang="en-US" b="0" i="1" dirty="0">
                <a:solidFill>
                  <a:srgbClr val="383A42"/>
                </a:solidFill>
                <a:effectLst/>
                <a:latin typeface="SFMono-Regular"/>
              </a:rPr>
              <a:t>=</a:t>
            </a:r>
            <a:r>
              <a:rPr lang="en-US" b="0" i="1" dirty="0">
                <a:solidFill>
                  <a:srgbClr val="50A14F"/>
                </a:solidFill>
                <a:effectLst/>
                <a:latin typeface="SFMono-Regular"/>
              </a:rPr>
              <a:t>"2 weeks ago“</a:t>
            </a:r>
            <a:r>
              <a:rPr lang="en-US" i="1" dirty="0">
                <a:solidFill>
                  <a:srgbClr val="383A42"/>
                </a:solidFill>
                <a:latin typeface="SFMono-Regular"/>
              </a:rPr>
              <a:t> </a:t>
            </a:r>
            <a:r>
              <a:rPr lang="en-US" b="0" i="1" dirty="0">
                <a:solidFill>
                  <a:srgbClr val="50A14F"/>
                </a:solidFill>
                <a:effectLst/>
                <a:latin typeface="SFMono-Regular"/>
              </a:rPr>
              <a:t>--until</a:t>
            </a:r>
            <a:r>
              <a:rPr lang="en-US" b="0" i="1" dirty="0">
                <a:solidFill>
                  <a:srgbClr val="383A42"/>
                </a:solidFill>
                <a:effectLst/>
                <a:latin typeface="SFMono-Regular"/>
              </a:rPr>
              <a:t>=</a:t>
            </a:r>
            <a:r>
              <a:rPr lang="en-US" b="0" i="1" dirty="0">
                <a:solidFill>
                  <a:srgbClr val="50A14F"/>
                </a:solidFill>
                <a:effectLst/>
                <a:latin typeface="SFMono-Regular"/>
              </a:rPr>
              <a:t>"1 day ago“</a:t>
            </a:r>
            <a:endParaRPr lang="es-ES" dirty="0"/>
          </a:p>
          <a:p>
            <a:pPr marL="742950" lvl="1" indent="-285750" algn="just">
              <a:buFontTx/>
              <a:buChar char="-"/>
            </a:pPr>
            <a:r>
              <a:rPr lang="es-ES" b="1" dirty="0"/>
              <a:t>Git Blame</a:t>
            </a:r>
            <a:r>
              <a:rPr lang="es-ES" dirty="0"/>
              <a:t> -&gt; Nos identifica la autoría de los cambios de un archivo, incluso a nivel de línea a línea con el parámetro </a:t>
            </a:r>
            <a:r>
              <a:rPr lang="es-ES" i="1" dirty="0"/>
              <a:t>-L</a:t>
            </a:r>
            <a:r>
              <a:rPr lang="es-ES" dirty="0"/>
              <a:t>. De este modo nos es más fácil contactar con la persona que mejor entiende los cambios realizados, el desarrollador que los provocó en primer lugar</a:t>
            </a:r>
            <a:endParaRPr lang="en-US" b="0" i="1" dirty="0">
              <a:solidFill>
                <a:srgbClr val="50A14F"/>
              </a:solidFill>
              <a:effectLst/>
              <a:latin typeface="SFMono-Regular"/>
            </a:endParaRPr>
          </a:p>
          <a:p>
            <a:pPr marL="742950" lvl="1" indent="-285750" algn="just">
              <a:buFontTx/>
              <a:buChar char="-"/>
            </a:pPr>
            <a:endParaRPr lang="es-ES" i="1"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4.2</a:t>
            </a:r>
          </a:p>
        </p:txBody>
      </p:sp>
      <p:pic>
        <p:nvPicPr>
          <p:cNvPr id="13314" name="Picture 2" descr="0x80070005: soluciones para el error 0x80070005 - IONOS">
            <a:extLst>
              <a:ext uri="{FF2B5EF4-FFF2-40B4-BE49-F238E27FC236}">
                <a16:creationId xmlns:a16="http://schemas.microsoft.com/office/drawing/2014/main" id="{DF153903-4F66-446B-89EC-63B403204F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83255" y="2692066"/>
            <a:ext cx="2807367" cy="1473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952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dirty="0"/>
              <a:t>Introducción</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lgn="just">
              <a:buFontTx/>
              <a:buChar char="-"/>
            </a:pPr>
            <a:r>
              <a:rPr lang="es-ES" dirty="0"/>
              <a:t>La voluntad de los programadores por encontrar una solución al problema del control de versiones, o SVM (Source Version Management) en proyectos de software colaborativo es tan antiguo como la propia profesión de desarrollador</a:t>
            </a:r>
          </a:p>
          <a:p>
            <a:pPr marL="285750" indent="-285750" algn="just">
              <a:buFontTx/>
              <a:buChar char="-"/>
            </a:pPr>
            <a:r>
              <a:rPr lang="es-ES" dirty="0"/>
              <a:t>Git en sus diferentes distribuciones (GitHub, GitLab, Bitbucket…) es el último eslabón de una larga cadena de intentos por llevar a cabo el control de versiones de una forma óptima, heredero directo de Apache Subversion</a:t>
            </a:r>
            <a:endParaRPr lang="es-ES" i="1" dirty="0"/>
          </a:p>
          <a:p>
            <a:pPr marL="285750" indent="-285750">
              <a:buFontTx/>
              <a:buChar char="-"/>
            </a:pP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5</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1.1</a:t>
            </a:r>
          </a:p>
        </p:txBody>
      </p:sp>
      <p:pic>
        <p:nvPicPr>
          <p:cNvPr id="5" name="Picture 2" descr="Usando subversion para subir nuestro plugin a WordPress - 【Garber  Informática】Soluciones Web">
            <a:extLst>
              <a:ext uri="{FF2B5EF4-FFF2-40B4-BE49-F238E27FC236}">
                <a16:creationId xmlns:a16="http://schemas.microsoft.com/office/drawing/2014/main" id="{9D2EE448-2735-42D5-8235-C80171511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72" y="1576800"/>
            <a:ext cx="4512726" cy="389598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797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50</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Cherry-Pick</a:t>
            </a:r>
            <a:endParaRPr lang="es-ES" sz="2800" dirty="0"/>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0"/>
            <a:ext cx="6884916" cy="4318403"/>
          </a:xfrm>
        </p:spPr>
        <p:txBody>
          <a:bodyPr>
            <a:normAutofit/>
          </a:bodyPr>
          <a:lstStyle/>
          <a:p>
            <a:pPr marL="285750" indent="-285750" algn="just">
              <a:buFontTx/>
              <a:buChar char="-"/>
            </a:pPr>
            <a:r>
              <a:rPr lang="es-ES" dirty="0"/>
              <a:t>Una de las ventajas de ir implementando nuestros cambios gradualmente usando pequeños commits es que podemos ser quisquillosos y detallistas acerca qué o cuáles de esos commits queremos unir / merge, especialmente en proyectos de larga duración (Open Source)</a:t>
            </a:r>
          </a:p>
          <a:p>
            <a:pPr marL="285750" indent="-285750" algn="just">
              <a:buFontTx/>
              <a:buChar char="-"/>
            </a:pPr>
            <a:r>
              <a:rPr lang="es-ES" dirty="0"/>
              <a:t>Cuando esto sucede, queremos ser capaces de “picotear” commits individuales y simplemente hacer merge de ellos en la rama principal</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4.3</a:t>
            </a:r>
          </a:p>
        </p:txBody>
      </p:sp>
      <p:pic>
        <p:nvPicPr>
          <p:cNvPr id="11266" name="Picture 2" descr="Git Cherry Pick | Atlassian Git Tutorial">
            <a:extLst>
              <a:ext uri="{FF2B5EF4-FFF2-40B4-BE49-F238E27FC236}">
                <a16:creationId xmlns:a16="http://schemas.microsoft.com/office/drawing/2014/main" id="{11D0399A-624F-45A9-AD7D-8439C33588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5837" y="2229394"/>
            <a:ext cx="2258146" cy="239921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058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51</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Rebase</a:t>
            </a:r>
            <a:endParaRPr lang="es-ES" sz="2800" dirty="0"/>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0"/>
            <a:ext cx="6884916" cy="4318403"/>
          </a:xfrm>
        </p:spPr>
        <p:txBody>
          <a:bodyPr>
            <a:normAutofit/>
          </a:bodyPr>
          <a:lstStyle/>
          <a:p>
            <a:pPr marL="285750" indent="-285750" algn="just">
              <a:buFontTx/>
              <a:buChar char="-"/>
            </a:pPr>
            <a:r>
              <a:rPr lang="es-ES" dirty="0"/>
              <a:t>Una historia limpia es más cómoda para trabajar y para comprender qué ha sucedido </a:t>
            </a:r>
          </a:p>
          <a:p>
            <a:pPr marL="285750" indent="-285750" algn="just">
              <a:buFontTx/>
              <a:buChar char="-"/>
            </a:pPr>
            <a:r>
              <a:rPr lang="es-ES" dirty="0"/>
              <a:t>Con Git Rebase podemos reescribir la historia de Git usando el comando rebase para reestructurar los commits y asegurarnos de que son comprensibles antes de subir / pushear los cambios</a:t>
            </a:r>
          </a:p>
          <a:p>
            <a:pPr marL="285750" indent="-285750" algn="just">
              <a:buFontTx/>
              <a:buChar char="-"/>
            </a:pPr>
            <a:r>
              <a:rPr lang="es-ES" dirty="0"/>
              <a:t>Sólo deberíamos hacer rebase de commits que no hayamos compartido con otras personas vía push. El proceso de rebasing de commits provoca que los hash_id (commit ids) cambien, lo cual puede resultar en pérdida de commits futuros. </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4.4</a:t>
            </a:r>
          </a:p>
        </p:txBody>
      </p:sp>
    </p:spTree>
    <p:extLst>
      <p:ext uri="{BB962C8B-B14F-4D97-AF65-F5344CB8AC3E}">
        <p14:creationId xmlns:p14="http://schemas.microsoft.com/office/powerpoint/2010/main" val="2527791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4508E8-024F-408D-BFD2-E940065D40E7}"/>
              </a:ext>
            </a:extLst>
          </p:cNvPr>
          <p:cNvSpPr>
            <a:spLocks noGrp="1"/>
          </p:cNvSpPr>
          <p:nvPr>
            <p:ph type="sldNum" sz="quarter" idx="4"/>
          </p:nvPr>
        </p:nvSpPr>
        <p:spPr/>
        <p:txBody>
          <a:bodyPr/>
          <a:lstStyle/>
          <a:p>
            <a:fld id="{D0B6F732-2B5E-4D74-ADCC-3AEA2E3CCB91}" type="slidenum">
              <a:rPr lang="ca-ES" smtClean="0"/>
              <a:pPr/>
              <a:t>52</a:t>
            </a:fld>
            <a:endParaRPr lang="ca-ES"/>
          </a:p>
        </p:txBody>
      </p:sp>
      <p:sp>
        <p:nvSpPr>
          <p:cNvPr id="4" name="Título 3">
            <a:extLst>
              <a:ext uri="{FF2B5EF4-FFF2-40B4-BE49-F238E27FC236}">
                <a16:creationId xmlns:a16="http://schemas.microsoft.com/office/drawing/2014/main" id="{4E333C21-C25F-410C-82F6-9F9B51A96715}"/>
              </a:ext>
            </a:extLst>
          </p:cNvPr>
          <p:cNvSpPr>
            <a:spLocks noGrp="1"/>
          </p:cNvSpPr>
          <p:nvPr>
            <p:ph type="title"/>
          </p:nvPr>
        </p:nvSpPr>
        <p:spPr>
          <a:xfrm>
            <a:off x="6600178" y="1174804"/>
            <a:ext cx="5156393" cy="549189"/>
          </a:xfrm>
        </p:spPr>
        <p:txBody>
          <a:bodyPr>
            <a:noAutofit/>
          </a:bodyPr>
          <a:lstStyle/>
          <a:p>
            <a:r>
              <a:rPr lang="es-ES" sz="2400" dirty="0"/>
              <a:t>Práctica 10: Reescribiendo el pasado</a:t>
            </a:r>
            <a:br>
              <a:rPr lang="es-ES" sz="2400" dirty="0"/>
            </a:br>
            <a:r>
              <a:rPr lang="es-ES" sz="2400" dirty="0"/>
              <a:t>(15 min)</a:t>
            </a:r>
          </a:p>
        </p:txBody>
      </p:sp>
      <p:sp>
        <p:nvSpPr>
          <p:cNvPr id="5" name="Marcador de contenido 4">
            <a:extLst>
              <a:ext uri="{FF2B5EF4-FFF2-40B4-BE49-F238E27FC236}">
                <a16:creationId xmlns:a16="http://schemas.microsoft.com/office/drawing/2014/main" id="{8D603722-7CA9-4905-99B6-55FC18A25096}"/>
              </a:ext>
            </a:extLst>
          </p:cNvPr>
          <p:cNvSpPr>
            <a:spLocks noGrp="1"/>
          </p:cNvSpPr>
          <p:nvPr>
            <p:ph idx="1"/>
          </p:nvPr>
        </p:nvSpPr>
        <p:spPr>
          <a:xfrm>
            <a:off x="6164750" y="2021980"/>
            <a:ext cx="5591821" cy="4836020"/>
          </a:xfrm>
        </p:spPr>
        <p:txBody>
          <a:bodyPr>
            <a:normAutofit/>
          </a:bodyPr>
          <a:lstStyle/>
          <a:p>
            <a:pPr marL="285750" indent="-285750" algn="just">
              <a:buFontTx/>
              <a:buChar char="-"/>
            </a:pPr>
            <a:r>
              <a:rPr lang="es-ES" dirty="0"/>
              <a:t>Mediante la llamada al comando:</a:t>
            </a:r>
          </a:p>
          <a:p>
            <a:pPr marL="742950" lvl="1" indent="-285750" algn="just">
              <a:buFontTx/>
              <a:buChar char="-"/>
            </a:pPr>
            <a:r>
              <a:rPr lang="es-ES" i="1" dirty="0"/>
              <a:t>git rebase --interactive –root</a:t>
            </a:r>
          </a:p>
          <a:p>
            <a:pPr marL="285750" indent="-285750" algn="just">
              <a:buFontTx/>
              <a:buChar char="-"/>
            </a:pPr>
            <a:r>
              <a:rPr lang="es-ES" dirty="0"/>
              <a:t>Iniciaremos un proceso en dos pasos que nos permitirá decidir con qué commits nos quedamos, podemos comprimir grupos de commits y decidir cómo agruparlos y re-comentarlos</a:t>
            </a:r>
          </a:p>
          <a:p>
            <a:pPr marL="285750" indent="-285750" algn="just">
              <a:buFontTx/>
              <a:buChar char="-"/>
            </a:pPr>
            <a:r>
              <a:rPr lang="es-ES" dirty="0"/>
              <a:t>De esta forma obtendremos un historial de cambios mucho más limpio y entendible</a:t>
            </a:r>
          </a:p>
          <a:p>
            <a:pPr algn="just"/>
            <a:endParaRPr lang="es-ES" dirty="0"/>
          </a:p>
          <a:p>
            <a:pPr marL="285750" indent="-285750" algn="just">
              <a:buFontTx/>
              <a:buChar char="-"/>
            </a:pPr>
            <a:endParaRPr lang="es-ES" dirty="0"/>
          </a:p>
          <a:p>
            <a:pPr marL="285750" indent="-285750" algn="just">
              <a:buFontTx/>
              <a:buChar char="-"/>
            </a:pPr>
            <a:endParaRPr lang="es-ES" i="1" dirty="0"/>
          </a:p>
        </p:txBody>
      </p:sp>
      <p:sp>
        <p:nvSpPr>
          <p:cNvPr id="6" name="Marcador de contenido 5">
            <a:extLst>
              <a:ext uri="{FF2B5EF4-FFF2-40B4-BE49-F238E27FC236}">
                <a16:creationId xmlns:a16="http://schemas.microsoft.com/office/drawing/2014/main" id="{7C1F35BD-8859-443F-B451-4E74D56C4093}"/>
              </a:ext>
            </a:extLst>
          </p:cNvPr>
          <p:cNvSpPr>
            <a:spLocks noGrp="1"/>
          </p:cNvSpPr>
          <p:nvPr>
            <p:ph sz="quarter" idx="11"/>
          </p:nvPr>
        </p:nvSpPr>
        <p:spPr>
          <a:xfrm>
            <a:off x="6600178" y="502088"/>
            <a:ext cx="2300287" cy="297606"/>
          </a:xfrm>
        </p:spPr>
        <p:txBody>
          <a:bodyPr>
            <a:normAutofit lnSpcReduction="10000"/>
          </a:bodyPr>
          <a:lstStyle/>
          <a:p>
            <a:r>
              <a:rPr lang="ca-ES" dirty="0"/>
              <a:t>4.4.1</a:t>
            </a:r>
          </a:p>
        </p:txBody>
      </p:sp>
      <p:pic>
        <p:nvPicPr>
          <p:cNvPr id="7" name="Imagen 6">
            <a:extLst>
              <a:ext uri="{FF2B5EF4-FFF2-40B4-BE49-F238E27FC236}">
                <a16:creationId xmlns:a16="http://schemas.microsoft.com/office/drawing/2014/main" id="{14BCF341-ABB8-4F37-A3FA-F5805561CDC6}"/>
              </a:ext>
            </a:extLst>
          </p:cNvPr>
          <p:cNvPicPr>
            <a:picLocks noChangeAspect="1"/>
          </p:cNvPicPr>
          <p:nvPr/>
        </p:nvPicPr>
        <p:blipFill>
          <a:blip r:embed="rId2"/>
          <a:stretch>
            <a:fillRect/>
          </a:stretch>
        </p:blipFill>
        <p:spPr>
          <a:xfrm>
            <a:off x="330430" y="1567253"/>
            <a:ext cx="5461507" cy="3723493"/>
          </a:xfrm>
          <a:prstGeom prst="rect">
            <a:avLst/>
          </a:prstGeom>
        </p:spPr>
      </p:pic>
    </p:spTree>
    <p:extLst>
      <p:ext uri="{BB962C8B-B14F-4D97-AF65-F5344CB8AC3E}">
        <p14:creationId xmlns:p14="http://schemas.microsoft.com/office/powerpoint/2010/main" val="792808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dirty="0"/>
              <a:t>Git Amend</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lgn="just">
              <a:buFontTx/>
              <a:buChar char="-"/>
            </a:pPr>
            <a:r>
              <a:rPr lang="es-ES" dirty="0"/>
              <a:t>Para no tener que deshacer todos los cambios si queremos cambiar pequeños detalles de un commit o varios, podemos “viajar en el tiempo” con el parámetro </a:t>
            </a:r>
            <a:r>
              <a:rPr lang="es-ES" i="1" dirty="0"/>
              <a:t>--amend</a:t>
            </a:r>
            <a:r>
              <a:rPr lang="es-ES" dirty="0"/>
              <a:t> (arreglar), con el que podremos cambiar los detalles de cada uno de los commits que deseamos incluir</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53</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4.5</a:t>
            </a:r>
          </a:p>
        </p:txBody>
      </p:sp>
      <p:pic>
        <p:nvPicPr>
          <p:cNvPr id="5" name="Imagen 4">
            <a:extLst>
              <a:ext uri="{FF2B5EF4-FFF2-40B4-BE49-F238E27FC236}">
                <a16:creationId xmlns:a16="http://schemas.microsoft.com/office/drawing/2014/main" id="{4002EF7C-CF7E-4EF6-B611-1ECE92AC8CD9}"/>
              </a:ext>
            </a:extLst>
          </p:cNvPr>
          <p:cNvPicPr>
            <a:picLocks noChangeAspect="1"/>
          </p:cNvPicPr>
          <p:nvPr/>
        </p:nvPicPr>
        <p:blipFill>
          <a:blip r:embed="rId2"/>
          <a:stretch>
            <a:fillRect/>
          </a:stretch>
        </p:blipFill>
        <p:spPr>
          <a:xfrm>
            <a:off x="6407650" y="2049879"/>
            <a:ext cx="5532066" cy="2758242"/>
          </a:xfrm>
          <a:prstGeom prst="rect">
            <a:avLst/>
          </a:prstGeom>
        </p:spPr>
      </p:pic>
    </p:spTree>
    <p:extLst>
      <p:ext uri="{BB962C8B-B14F-4D97-AF65-F5344CB8AC3E}">
        <p14:creationId xmlns:p14="http://schemas.microsoft.com/office/powerpoint/2010/main" val="10510463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54</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Git Stash</a:t>
            </a:r>
            <a:endParaRPr lang="es-ES" sz="2800" dirty="0"/>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0"/>
            <a:ext cx="6884916" cy="4318403"/>
          </a:xfrm>
        </p:spPr>
        <p:txBody>
          <a:bodyPr>
            <a:normAutofit/>
          </a:bodyPr>
          <a:lstStyle/>
          <a:p>
            <a:pPr marL="285750" indent="-285750" algn="just">
              <a:buFontTx/>
              <a:buChar char="-"/>
            </a:pPr>
            <a:r>
              <a:rPr lang="es-ES" dirty="0"/>
              <a:t>A veces hemos de cambiar de rama cuando estamos a medio commit, pero no queremos tener que añadir todos los archivos, crear el commit y demás</a:t>
            </a:r>
          </a:p>
          <a:p>
            <a:pPr marL="285750" indent="-285750" algn="just">
              <a:buFontTx/>
              <a:buChar char="-"/>
            </a:pPr>
            <a:r>
              <a:rPr lang="es-ES" dirty="0"/>
              <a:t>O bien podríamos estar haciendo cambios temporales y experimentales en una rama antes de tener que hacer el </a:t>
            </a:r>
            <a:r>
              <a:rPr lang="es-ES" i="1" dirty="0"/>
              <a:t>checkout </a:t>
            </a:r>
            <a:r>
              <a:rPr lang="es-ES" dirty="0"/>
              <a:t> a otra</a:t>
            </a:r>
          </a:p>
          <a:p>
            <a:pPr marL="285750" indent="-285750" algn="just">
              <a:buFontTx/>
              <a:buChar char="-"/>
            </a:pPr>
            <a:r>
              <a:rPr lang="es-ES" dirty="0"/>
              <a:t>Para no perder estos cambios podemos realizar un </a:t>
            </a:r>
            <a:r>
              <a:rPr lang="es-ES" i="1" dirty="0"/>
              <a:t>git stash</a:t>
            </a:r>
            <a:r>
              <a:rPr lang="es-ES" dirty="0"/>
              <a:t> que nos encapsulará los cambios en una especie de “commit temporal”</a:t>
            </a:r>
          </a:p>
          <a:p>
            <a:pPr marL="285750" indent="-285750" algn="just">
              <a:buFontTx/>
              <a:buChar char="-"/>
            </a:pPr>
            <a:r>
              <a:rPr lang="es-ES" dirty="0"/>
              <a:t>Para recuperar los cambios haremos </a:t>
            </a:r>
            <a:r>
              <a:rPr lang="es-ES" i="1" dirty="0"/>
              <a:t>git stash pop</a:t>
            </a:r>
            <a:r>
              <a:rPr lang="es-ES" dirty="0"/>
              <a:t> que sería el equivalente de hacer un “revert del revert”</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4.6</a:t>
            </a:r>
          </a:p>
        </p:txBody>
      </p:sp>
    </p:spTree>
    <p:extLst>
      <p:ext uri="{BB962C8B-B14F-4D97-AF65-F5344CB8AC3E}">
        <p14:creationId xmlns:p14="http://schemas.microsoft.com/office/powerpoint/2010/main" val="1291031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55</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ca-ES" dirty="0"/>
              <a:t>¿</a:t>
            </a:r>
            <a:r>
              <a:rPr lang="es-ES" dirty="0"/>
              <a:t>Preguntas</a:t>
            </a:r>
            <a:r>
              <a:rPr lang="ca-ES" dirty="0"/>
              <a:t>?</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Fin Tema 4</a:t>
            </a:r>
          </a:p>
        </p:txBody>
      </p:sp>
    </p:spTree>
    <p:extLst>
      <p:ext uri="{BB962C8B-B14F-4D97-AF65-F5344CB8AC3E}">
        <p14:creationId xmlns:p14="http://schemas.microsoft.com/office/powerpoint/2010/main" val="707962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rmAutofit fontScale="90000"/>
          </a:bodyPr>
          <a:lstStyle/>
          <a:p>
            <a:r>
              <a:rPr lang="es-ES" u="sng" dirty="0"/>
              <a:t>REPOSITORIOS COPORATIVOS</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p:txBody>
          <a:bodyPr/>
          <a:lstStyle/>
          <a:p>
            <a:r>
              <a:rPr lang="es-ES" dirty="0"/>
              <a:t>5.1	Alternativas</a:t>
            </a:r>
          </a:p>
          <a:p>
            <a:r>
              <a:rPr lang="es-ES" dirty="0"/>
              <a:t>5.2	Cuenta Personal vs Business</a:t>
            </a:r>
          </a:p>
          <a:p>
            <a:r>
              <a:rPr lang="es-ES" dirty="0"/>
              <a:t>5.3	Ventajas de Bitbucket</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56</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5.</a:t>
            </a:r>
          </a:p>
        </p:txBody>
      </p:sp>
      <p:pic>
        <p:nvPicPr>
          <p:cNvPr id="14338" name="Picture 2" descr="The Key Differences : GitLab vs GitHub vs bitbucket">
            <a:extLst>
              <a:ext uri="{FF2B5EF4-FFF2-40B4-BE49-F238E27FC236}">
                <a16:creationId xmlns:a16="http://schemas.microsoft.com/office/drawing/2014/main" id="{9FD2A8DC-9848-4CAB-ACB9-1E733F9E5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624" y="2070987"/>
            <a:ext cx="5051808" cy="271602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380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57</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Alternativas</a:t>
            </a:r>
            <a:endParaRPr lang="es-ES" sz="2800" dirty="0"/>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0"/>
            <a:ext cx="6884916" cy="4318403"/>
          </a:xfrm>
        </p:spPr>
        <p:txBody>
          <a:bodyPr>
            <a:normAutofit/>
          </a:bodyPr>
          <a:lstStyle/>
          <a:p>
            <a:pPr marL="285750" indent="-285750" algn="just">
              <a:buFontTx/>
              <a:buChar char="-"/>
            </a:pPr>
            <a:r>
              <a:rPr lang="es-ES" dirty="0"/>
              <a:t>Bitbucket, Github y Gitlab son los servicios de hosting para Git más conocidos y extendidos</a:t>
            </a:r>
          </a:p>
          <a:p>
            <a:pPr marL="285750" indent="-285750" algn="just">
              <a:buFontTx/>
              <a:buChar char="-"/>
            </a:pPr>
            <a:r>
              <a:rPr lang="es-ES" dirty="0"/>
              <a:t>Bitbucket y Gitlab, además, te permiten hacer una instalación on-</a:t>
            </a:r>
            <a:r>
              <a:rPr lang="es-ES" dirty="0" err="1"/>
              <a:t>premise</a:t>
            </a:r>
            <a:r>
              <a:rPr lang="es-ES" dirty="0"/>
              <a:t> en tus propios servidores</a:t>
            </a:r>
          </a:p>
          <a:p>
            <a:pPr marL="285750" indent="-285750" algn="just">
              <a:buFontTx/>
              <a:buChar char="-"/>
            </a:pPr>
            <a:r>
              <a:rPr lang="es-ES" dirty="0"/>
              <a:t>Todos ellos proporcionan un interfaz web encima de Git, desde la que podemos crear repositorios y gestionar multitud </a:t>
            </a:r>
          </a:p>
          <a:p>
            <a:pPr marL="285750" indent="-285750" algn="just">
              <a:buFontTx/>
              <a:buChar char="-"/>
            </a:pPr>
            <a:r>
              <a:rPr lang="es-ES" dirty="0"/>
              <a:t>También funcionan como una plataforma social para compartir conocimiento y trabajo </a:t>
            </a:r>
          </a:p>
          <a:p>
            <a:pPr marL="285750" indent="-285750" algn="just">
              <a:buFontTx/>
              <a:buChar char="-"/>
            </a:pPr>
            <a:r>
              <a:rPr lang="es-ES" dirty="0"/>
              <a:t>Por último proveen de características de control de acceso y herramientas como wikis y gestión de tareas </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5.1</a:t>
            </a:r>
          </a:p>
        </p:txBody>
      </p:sp>
    </p:spTree>
    <p:extLst>
      <p:ext uri="{BB962C8B-B14F-4D97-AF65-F5344CB8AC3E}">
        <p14:creationId xmlns:p14="http://schemas.microsoft.com/office/powerpoint/2010/main" val="18347526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a:xfrm>
            <a:off x="1169056" y="1512026"/>
            <a:ext cx="4978266" cy="549189"/>
          </a:xfrm>
        </p:spPr>
        <p:txBody>
          <a:bodyPr>
            <a:noAutofit/>
          </a:bodyPr>
          <a:lstStyle/>
          <a:p>
            <a:r>
              <a:rPr lang="es-ES" dirty="0"/>
              <a:t>Cuenta Personal vs Business</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lgn="just">
              <a:buFontTx/>
              <a:buChar char="-"/>
            </a:pPr>
            <a:r>
              <a:rPr lang="es-ES" dirty="0"/>
              <a:t>Todas las distribuciones online de Git ofrecen una versión gratuita o personal, además de una versión business o de organización</a:t>
            </a:r>
          </a:p>
          <a:p>
            <a:pPr marL="285750" indent="-285750" algn="just">
              <a:buFontTx/>
              <a:buChar char="-"/>
            </a:pPr>
            <a:r>
              <a:rPr lang="es-ES" dirty="0"/>
              <a:t>Las versiones business suelen ofrecer un paquete de mejoras para controlar el código de la organización mientras que la versión personal nos permite tener repositorios públicos y/o privados y colaborar con otros repos públicos</a:t>
            </a:r>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58</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5.2</a:t>
            </a:r>
          </a:p>
        </p:txBody>
      </p:sp>
      <p:pic>
        <p:nvPicPr>
          <p:cNvPr id="10" name="Imagen 9">
            <a:extLst>
              <a:ext uri="{FF2B5EF4-FFF2-40B4-BE49-F238E27FC236}">
                <a16:creationId xmlns:a16="http://schemas.microsoft.com/office/drawing/2014/main" id="{91B243A1-B5BD-4141-989A-36C138ABE7BA}"/>
              </a:ext>
            </a:extLst>
          </p:cNvPr>
          <p:cNvPicPr>
            <a:picLocks noChangeAspect="1"/>
          </p:cNvPicPr>
          <p:nvPr/>
        </p:nvPicPr>
        <p:blipFill>
          <a:blip r:embed="rId2"/>
          <a:stretch>
            <a:fillRect/>
          </a:stretch>
        </p:blipFill>
        <p:spPr>
          <a:xfrm>
            <a:off x="6380442" y="1418199"/>
            <a:ext cx="5559274" cy="4021602"/>
          </a:xfrm>
          <a:prstGeom prst="rect">
            <a:avLst/>
          </a:prstGeom>
          <a:ln w="12700">
            <a:solidFill>
              <a:schemeClr val="tx1"/>
            </a:solidFill>
          </a:ln>
        </p:spPr>
      </p:pic>
    </p:spTree>
    <p:extLst>
      <p:ext uri="{BB962C8B-B14F-4D97-AF65-F5344CB8AC3E}">
        <p14:creationId xmlns:p14="http://schemas.microsoft.com/office/powerpoint/2010/main" val="30649043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59</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Ventajas de Bitbucket </a:t>
            </a:r>
            <a:endParaRPr lang="es-ES" sz="2800" dirty="0"/>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a:xfrm>
            <a:off x="1400102" y="2239150"/>
            <a:ext cx="6884916" cy="4318403"/>
          </a:xfrm>
        </p:spPr>
        <p:txBody>
          <a:bodyPr>
            <a:normAutofit/>
          </a:bodyPr>
          <a:lstStyle/>
          <a:p>
            <a:pPr marL="285750" indent="-285750" algn="just">
              <a:buFontTx/>
              <a:buChar char="-"/>
            </a:pPr>
            <a:r>
              <a:rPr lang="es-ES" dirty="0"/>
              <a:t>La principal ventaja de Bitbucket es que, al formar parte del ecosistema Atlassian, tiene una integración directa con el sistema de gestión de proyectos JIRA, lo que nos permite ver el progreso de las ramas o incluso crear branches directamente desde JIRA, entre otras muchas ventajas</a:t>
            </a:r>
          </a:p>
          <a:p>
            <a:pPr marL="285750" indent="-285750" algn="just">
              <a:buFontTx/>
              <a:buChar char="-"/>
            </a:pPr>
            <a:r>
              <a:rPr lang="es-ES" dirty="0"/>
              <a:t>Bitbucket permite tener una dualidad de repositorio Cloud y On-</a:t>
            </a:r>
            <a:r>
              <a:rPr lang="es-ES" dirty="0" err="1"/>
              <a:t>Premise</a:t>
            </a:r>
            <a:endParaRPr lang="es-ES" dirty="0"/>
          </a:p>
          <a:p>
            <a:pPr marL="285750" indent="-285750" algn="just">
              <a:buFontTx/>
              <a:buChar char="-"/>
            </a:pPr>
            <a:r>
              <a:rPr lang="es-ES" dirty="0"/>
              <a:t>Además Bitbucket también tiene varias aplicaciones de escritorio como Bitbucket Desktop además de Source Tree</a:t>
            </a:r>
          </a:p>
          <a:p>
            <a:pPr marL="285750" indent="-285750" algn="just">
              <a:buFontTx/>
              <a:buChar char="-"/>
            </a:pPr>
            <a:endParaRPr lang="es-ES" dirty="0"/>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5.3</a:t>
            </a:r>
          </a:p>
        </p:txBody>
      </p:sp>
      <p:pic>
        <p:nvPicPr>
          <p:cNvPr id="1028" name="Picture 4" descr="Bitbucket Server | Cisco Webex App Hub">
            <a:extLst>
              <a:ext uri="{FF2B5EF4-FFF2-40B4-BE49-F238E27FC236}">
                <a16:creationId xmlns:a16="http://schemas.microsoft.com/office/drawing/2014/main" id="{C943A19B-B756-42F9-87C6-83B3B1D93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560" y="2173416"/>
            <a:ext cx="2511168" cy="251116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903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995814" y="1655676"/>
            <a:ext cx="4856345" cy="4388072"/>
          </a:xfrm>
        </p:spPr>
        <p:txBody>
          <a:bodyPr>
            <a:normAutofit/>
          </a:bodyPr>
          <a:lstStyle/>
          <a:p>
            <a:pPr marL="285750" indent="-285750" algn="just">
              <a:buFontTx/>
              <a:buChar char="-"/>
            </a:pPr>
            <a:r>
              <a:rPr lang="es-ES" dirty="0"/>
              <a:t>Git se ha convertido en una parte fundamental del proceso de desarrollo y despliegue en los proyectos de software modernos</a:t>
            </a:r>
          </a:p>
          <a:p>
            <a:pPr marL="285750" indent="-285750" algn="just">
              <a:buFontTx/>
              <a:buChar char="-"/>
            </a:pPr>
            <a:r>
              <a:rPr lang="es-ES" dirty="0"/>
              <a:t>De hecho, la gestión del repositorio donde está el código podría definirse como el primer paso en casi cualquier proyecto</a:t>
            </a:r>
          </a:p>
          <a:p>
            <a:pPr marL="285750" indent="-285750" algn="just">
              <a:buFontTx/>
              <a:buChar char="-"/>
            </a:pPr>
            <a:r>
              <a:rPr lang="es-ES" dirty="0"/>
              <a:t>Git nos permite colaborar con un número elevado de programadores controlando en todo momento el estado del código y evitando los conflictos en el desarrollo</a:t>
            </a:r>
          </a:p>
          <a:p>
            <a:pPr marL="285750" indent="-285750">
              <a:buFontTx/>
              <a:buChar char="-"/>
            </a:pP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6</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1.1</a:t>
            </a:r>
          </a:p>
        </p:txBody>
      </p:sp>
      <p:pic>
        <p:nvPicPr>
          <p:cNvPr id="10" name="Imagen 9">
            <a:extLst>
              <a:ext uri="{FF2B5EF4-FFF2-40B4-BE49-F238E27FC236}">
                <a16:creationId xmlns:a16="http://schemas.microsoft.com/office/drawing/2014/main" id="{42B6F8BF-0072-4D3D-AF46-384092AAC7EF}"/>
              </a:ext>
            </a:extLst>
          </p:cNvPr>
          <p:cNvPicPr>
            <a:picLocks noChangeAspect="1"/>
          </p:cNvPicPr>
          <p:nvPr/>
        </p:nvPicPr>
        <p:blipFill>
          <a:blip r:embed="rId2"/>
          <a:stretch>
            <a:fillRect/>
          </a:stretch>
        </p:blipFill>
        <p:spPr>
          <a:xfrm>
            <a:off x="6475367" y="1655676"/>
            <a:ext cx="5355266" cy="3510894"/>
          </a:xfrm>
          <a:prstGeom prst="rect">
            <a:avLst/>
          </a:prstGeom>
          <a:ln w="12700">
            <a:solidFill>
              <a:schemeClr val="tx1"/>
            </a:solidFill>
          </a:ln>
        </p:spPr>
      </p:pic>
    </p:spTree>
    <p:extLst>
      <p:ext uri="{BB962C8B-B14F-4D97-AF65-F5344CB8AC3E}">
        <p14:creationId xmlns:p14="http://schemas.microsoft.com/office/powerpoint/2010/main" val="25692081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60</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lstStyle/>
          <a:p>
            <a:r>
              <a:rPr lang="ca-ES" dirty="0"/>
              <a:t>¿</a:t>
            </a:r>
            <a:r>
              <a:rPr lang="es-ES" dirty="0"/>
              <a:t>Preguntas</a:t>
            </a:r>
            <a:r>
              <a:rPr lang="ca-ES" dirty="0"/>
              <a:t>?</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es-ES" dirty="0"/>
              <a:t>Fin Curso 1</a:t>
            </a:r>
          </a:p>
        </p:txBody>
      </p:sp>
    </p:spTree>
    <p:extLst>
      <p:ext uri="{BB962C8B-B14F-4D97-AF65-F5344CB8AC3E}">
        <p14:creationId xmlns:p14="http://schemas.microsoft.com/office/powerpoint/2010/main" val="2206809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7</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1.1</a:t>
            </a:r>
          </a:p>
        </p:txBody>
      </p:sp>
      <p:pic>
        <p:nvPicPr>
          <p:cNvPr id="2" name="Imagen 1">
            <a:extLst>
              <a:ext uri="{FF2B5EF4-FFF2-40B4-BE49-F238E27FC236}">
                <a16:creationId xmlns:a16="http://schemas.microsoft.com/office/drawing/2014/main" id="{12AC379D-9CA8-413B-9537-8451967A89DE}"/>
              </a:ext>
            </a:extLst>
          </p:cNvPr>
          <p:cNvPicPr>
            <a:picLocks noChangeAspect="1"/>
          </p:cNvPicPr>
          <p:nvPr/>
        </p:nvPicPr>
        <p:blipFill>
          <a:blip r:embed="rId2"/>
          <a:stretch>
            <a:fillRect/>
          </a:stretch>
        </p:blipFill>
        <p:spPr>
          <a:xfrm>
            <a:off x="6339843" y="1949319"/>
            <a:ext cx="5523273" cy="2959361"/>
          </a:xfrm>
          <a:prstGeom prst="rect">
            <a:avLst/>
          </a:prstGeom>
          <a:ln w="12700">
            <a:solidFill>
              <a:schemeClr val="tx1"/>
            </a:solidFill>
          </a:ln>
        </p:spPr>
      </p:pic>
      <p:sp>
        <p:nvSpPr>
          <p:cNvPr id="11" name="Marcador de contenido 4">
            <a:extLst>
              <a:ext uri="{FF2B5EF4-FFF2-40B4-BE49-F238E27FC236}">
                <a16:creationId xmlns:a16="http://schemas.microsoft.com/office/drawing/2014/main" id="{4F5349FC-CE2B-4773-AF93-ABC6A2F02568}"/>
              </a:ext>
            </a:extLst>
          </p:cNvPr>
          <p:cNvSpPr txBox="1">
            <a:spLocks/>
          </p:cNvSpPr>
          <p:nvPr/>
        </p:nvSpPr>
        <p:spPr>
          <a:xfrm>
            <a:off x="736639" y="1747851"/>
            <a:ext cx="5115519" cy="4791061"/>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Grotesque Light" panose="020B03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Tx/>
              <a:buChar char="-"/>
            </a:pPr>
            <a:r>
              <a:rPr lang="es-ES" dirty="0"/>
              <a:t>El ciclo de desarrollo integrado va ligado al concepto de metodologías ágiles como una forma de aportar una solución final a una necesidad tecnológica mediante cambios graduales progresivos</a:t>
            </a:r>
          </a:p>
          <a:p>
            <a:pPr marL="285750" indent="-285750" algn="just">
              <a:buFontTx/>
              <a:buChar char="-"/>
            </a:pPr>
            <a:r>
              <a:rPr lang="es-ES" dirty="0"/>
              <a:t>El ciclo suele estar compuesto de las siguientes fases:</a:t>
            </a:r>
          </a:p>
          <a:p>
            <a:pPr marL="742950" lvl="1" indent="-285750" algn="just">
              <a:buFontTx/>
              <a:buChar char="-"/>
            </a:pPr>
            <a:r>
              <a:rPr lang="es-ES" dirty="0"/>
              <a:t>Plan</a:t>
            </a:r>
          </a:p>
          <a:p>
            <a:pPr marL="742950" lvl="1" indent="-285750" algn="just">
              <a:buFontTx/>
              <a:buChar char="-"/>
            </a:pPr>
            <a:r>
              <a:rPr lang="es-ES" dirty="0"/>
              <a:t>Code</a:t>
            </a:r>
          </a:p>
          <a:p>
            <a:pPr marL="742950" lvl="1" indent="-285750" algn="just">
              <a:buFontTx/>
              <a:buChar char="-"/>
            </a:pPr>
            <a:r>
              <a:rPr lang="es-ES" dirty="0"/>
              <a:t>Build</a:t>
            </a:r>
          </a:p>
          <a:p>
            <a:pPr marL="742950" lvl="1" indent="-285750" algn="just">
              <a:buFontTx/>
              <a:buChar char="-"/>
            </a:pPr>
            <a:r>
              <a:rPr lang="es-ES" dirty="0"/>
              <a:t>Test</a:t>
            </a:r>
          </a:p>
          <a:p>
            <a:pPr marL="742950" lvl="1" indent="-285750" algn="just">
              <a:buFontTx/>
              <a:buChar char="-"/>
            </a:pPr>
            <a:r>
              <a:rPr lang="es-ES" dirty="0"/>
              <a:t>Release</a:t>
            </a:r>
          </a:p>
          <a:p>
            <a:pPr marL="742950" lvl="1" indent="-285750" algn="just">
              <a:buFontTx/>
              <a:buChar char="-"/>
            </a:pPr>
            <a:r>
              <a:rPr lang="es-ES" dirty="0"/>
              <a:t>Deploy</a:t>
            </a:r>
          </a:p>
          <a:p>
            <a:pPr marL="742950" lvl="1" indent="-285750" algn="just">
              <a:buFontTx/>
              <a:buChar char="-"/>
            </a:pPr>
            <a:r>
              <a:rPr lang="es-ES" dirty="0"/>
              <a:t>Operate</a:t>
            </a:r>
          </a:p>
          <a:p>
            <a:pPr marL="742950" lvl="1" indent="-285750" algn="just">
              <a:buFontTx/>
              <a:buChar char="-"/>
            </a:pPr>
            <a:r>
              <a:rPr lang="es-ES" dirty="0"/>
              <a:t>Monitor</a:t>
            </a:r>
          </a:p>
        </p:txBody>
      </p:sp>
    </p:spTree>
    <p:extLst>
      <p:ext uri="{BB962C8B-B14F-4D97-AF65-F5344CB8AC3E}">
        <p14:creationId xmlns:p14="http://schemas.microsoft.com/office/powerpoint/2010/main" val="1944482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58507-6B4D-4671-B059-E0EF137521EF}"/>
              </a:ext>
            </a:extLst>
          </p:cNvPr>
          <p:cNvSpPr>
            <a:spLocks noGrp="1"/>
          </p:cNvSpPr>
          <p:nvPr>
            <p:ph type="title"/>
          </p:nvPr>
        </p:nvSpPr>
        <p:spPr/>
        <p:txBody>
          <a:bodyPr>
            <a:noAutofit/>
          </a:bodyPr>
          <a:lstStyle/>
          <a:p>
            <a:r>
              <a:rPr lang="es-ES" dirty="0"/>
              <a:t>Git vs Subversion</a:t>
            </a:r>
          </a:p>
        </p:txBody>
      </p:sp>
      <p:sp>
        <p:nvSpPr>
          <p:cNvPr id="3" name="Marcador de contenido 2">
            <a:extLst>
              <a:ext uri="{FF2B5EF4-FFF2-40B4-BE49-F238E27FC236}">
                <a16:creationId xmlns:a16="http://schemas.microsoft.com/office/drawing/2014/main" id="{183D851B-E9C4-4B9D-9B67-95CDE458F3E7}"/>
              </a:ext>
            </a:extLst>
          </p:cNvPr>
          <p:cNvSpPr>
            <a:spLocks noGrp="1"/>
          </p:cNvSpPr>
          <p:nvPr>
            <p:ph idx="1"/>
          </p:nvPr>
        </p:nvSpPr>
        <p:spPr>
          <a:xfrm>
            <a:off x="1030648" y="2213025"/>
            <a:ext cx="4856345" cy="4388072"/>
          </a:xfrm>
        </p:spPr>
        <p:txBody>
          <a:bodyPr>
            <a:normAutofit/>
          </a:bodyPr>
          <a:lstStyle/>
          <a:p>
            <a:pPr marL="285750" indent="-285750" algn="just">
              <a:buFontTx/>
              <a:buChar char="-"/>
            </a:pPr>
            <a:r>
              <a:rPr lang="es-ES" dirty="0"/>
              <a:t>Git fue desarrollado en 2005 por Linus Torbalds, el creador de Linux, como alternativa al software predominante para la control de versiones del momento, Subversion</a:t>
            </a:r>
          </a:p>
          <a:p>
            <a:pPr marL="285750" indent="-285750" algn="just">
              <a:buFontTx/>
              <a:buChar char="-"/>
            </a:pPr>
            <a:r>
              <a:rPr lang="es-ES" dirty="0"/>
              <a:t>Git introdujo importantes cambios que le dieron más flexibilidad e hicieron del control de versiones una herramienta que proporcionaba valor añadido a los proyectos en vez de ser un engorro que suponía un “mal necesario”</a:t>
            </a:r>
            <a:endParaRPr lang="es-ES" i="1" dirty="0"/>
          </a:p>
          <a:p>
            <a:pPr marL="285750" indent="-285750">
              <a:buFontTx/>
              <a:buChar char="-"/>
            </a:pPr>
            <a:endParaRPr lang="es-ES" dirty="0"/>
          </a:p>
        </p:txBody>
      </p:sp>
      <p:sp>
        <p:nvSpPr>
          <p:cNvPr id="4" name="Marcador de número de diapositiva 3">
            <a:extLst>
              <a:ext uri="{FF2B5EF4-FFF2-40B4-BE49-F238E27FC236}">
                <a16:creationId xmlns:a16="http://schemas.microsoft.com/office/drawing/2014/main" id="{8C6FD48E-DD12-4ABB-9A08-3D73339A5089}"/>
              </a:ext>
            </a:extLst>
          </p:cNvPr>
          <p:cNvSpPr>
            <a:spLocks noGrp="1"/>
          </p:cNvSpPr>
          <p:nvPr>
            <p:ph type="sldNum" sz="quarter" idx="4"/>
          </p:nvPr>
        </p:nvSpPr>
        <p:spPr/>
        <p:txBody>
          <a:bodyPr/>
          <a:lstStyle/>
          <a:p>
            <a:fld id="{D0B6F732-2B5E-4D74-ADCC-3AEA2E3CCB91}" type="slidenum">
              <a:rPr lang="ca-ES" smtClean="0"/>
              <a:pPr/>
              <a:t>8</a:t>
            </a:fld>
            <a:endParaRPr lang="ca-ES"/>
          </a:p>
        </p:txBody>
      </p:sp>
      <p:sp>
        <p:nvSpPr>
          <p:cNvPr id="6" name="Marcador de contenido 5">
            <a:extLst>
              <a:ext uri="{FF2B5EF4-FFF2-40B4-BE49-F238E27FC236}">
                <a16:creationId xmlns:a16="http://schemas.microsoft.com/office/drawing/2014/main" id="{32F47339-B19B-4AEA-B1EE-A7CB59C8A63B}"/>
              </a:ext>
            </a:extLst>
          </p:cNvPr>
          <p:cNvSpPr>
            <a:spLocks noGrp="1"/>
          </p:cNvSpPr>
          <p:nvPr>
            <p:ph sz="quarter" idx="11"/>
          </p:nvPr>
        </p:nvSpPr>
        <p:spPr/>
        <p:txBody>
          <a:bodyPr>
            <a:normAutofit lnSpcReduction="10000"/>
          </a:bodyPr>
          <a:lstStyle/>
          <a:p>
            <a:r>
              <a:rPr lang="ca-ES" dirty="0"/>
              <a:t>1.2</a:t>
            </a:r>
          </a:p>
        </p:txBody>
      </p:sp>
      <p:pic>
        <p:nvPicPr>
          <p:cNvPr id="8" name="Imagen 7">
            <a:extLst>
              <a:ext uri="{FF2B5EF4-FFF2-40B4-BE49-F238E27FC236}">
                <a16:creationId xmlns:a16="http://schemas.microsoft.com/office/drawing/2014/main" id="{6640CF62-6742-413A-8331-CC29C0E85A2A}"/>
              </a:ext>
            </a:extLst>
          </p:cNvPr>
          <p:cNvPicPr>
            <a:picLocks noChangeAspect="1"/>
          </p:cNvPicPr>
          <p:nvPr/>
        </p:nvPicPr>
        <p:blipFill>
          <a:blip r:embed="rId2"/>
          <a:stretch>
            <a:fillRect/>
          </a:stretch>
        </p:blipFill>
        <p:spPr>
          <a:xfrm>
            <a:off x="6468652" y="1934181"/>
            <a:ext cx="5280042" cy="2989638"/>
          </a:xfrm>
          <a:prstGeom prst="rect">
            <a:avLst/>
          </a:prstGeom>
          <a:ln w="12700">
            <a:solidFill>
              <a:schemeClr val="tx1"/>
            </a:solidFill>
          </a:ln>
        </p:spPr>
      </p:pic>
    </p:spTree>
    <p:extLst>
      <p:ext uri="{BB962C8B-B14F-4D97-AF65-F5344CB8AC3E}">
        <p14:creationId xmlns:p14="http://schemas.microsoft.com/office/powerpoint/2010/main" val="3196699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5ED044D-ABA2-4A72-8E49-8FAFB9EDABA2}"/>
              </a:ext>
            </a:extLst>
          </p:cNvPr>
          <p:cNvSpPr>
            <a:spLocks noGrp="1"/>
          </p:cNvSpPr>
          <p:nvPr>
            <p:ph type="sldNum" sz="quarter" idx="4"/>
          </p:nvPr>
        </p:nvSpPr>
        <p:spPr/>
        <p:txBody>
          <a:bodyPr/>
          <a:lstStyle/>
          <a:p>
            <a:fld id="{D0B6F732-2B5E-4D74-ADCC-3AEA2E3CCB91}" type="slidenum">
              <a:rPr lang="ca-ES" smtClean="0"/>
              <a:pPr/>
              <a:t>9</a:t>
            </a:fld>
            <a:endParaRPr lang="ca-ES"/>
          </a:p>
        </p:txBody>
      </p:sp>
      <p:sp>
        <p:nvSpPr>
          <p:cNvPr id="4" name="Título 3">
            <a:extLst>
              <a:ext uri="{FF2B5EF4-FFF2-40B4-BE49-F238E27FC236}">
                <a16:creationId xmlns:a16="http://schemas.microsoft.com/office/drawing/2014/main" id="{4BCF1573-11B3-4D54-991F-8FAF71B7D50D}"/>
              </a:ext>
            </a:extLst>
          </p:cNvPr>
          <p:cNvSpPr>
            <a:spLocks noGrp="1"/>
          </p:cNvSpPr>
          <p:nvPr>
            <p:ph type="title"/>
          </p:nvPr>
        </p:nvSpPr>
        <p:spPr/>
        <p:txBody>
          <a:bodyPr>
            <a:normAutofit/>
          </a:bodyPr>
          <a:lstStyle/>
          <a:p>
            <a:r>
              <a:rPr lang="es-ES" dirty="0"/>
              <a:t>Bitbucket</a:t>
            </a:r>
            <a:endParaRPr lang="es-ES" sz="2800" dirty="0"/>
          </a:p>
        </p:txBody>
      </p:sp>
      <p:sp>
        <p:nvSpPr>
          <p:cNvPr id="5" name="Marcador de contenido 4">
            <a:extLst>
              <a:ext uri="{FF2B5EF4-FFF2-40B4-BE49-F238E27FC236}">
                <a16:creationId xmlns:a16="http://schemas.microsoft.com/office/drawing/2014/main" id="{08250B4F-B9C6-4450-8809-9AC25040B97D}"/>
              </a:ext>
            </a:extLst>
          </p:cNvPr>
          <p:cNvSpPr>
            <a:spLocks noGrp="1"/>
          </p:cNvSpPr>
          <p:nvPr>
            <p:ph idx="1"/>
          </p:nvPr>
        </p:nvSpPr>
        <p:spPr/>
        <p:txBody>
          <a:bodyPr>
            <a:normAutofit/>
          </a:bodyPr>
          <a:lstStyle/>
          <a:p>
            <a:pPr marL="285750" indent="-285750" algn="just">
              <a:buFontTx/>
              <a:buChar char="-"/>
            </a:pPr>
            <a:r>
              <a:rPr lang="es-ES" dirty="0"/>
              <a:t>Bitbucket es una implementación de Git y Mercurial que apareció en 2008 propiedad del gigante del software Atlassian</a:t>
            </a:r>
          </a:p>
          <a:p>
            <a:pPr marL="285750" indent="-285750" algn="just">
              <a:buFontTx/>
              <a:buChar char="-"/>
            </a:pPr>
            <a:r>
              <a:rPr lang="es-ES" dirty="0"/>
              <a:t>Puede ser desplegada en Cloud o bien OnPremise como la mayoría de herramientas que desarrolla la empresa (Jira, Confluence…)</a:t>
            </a:r>
          </a:p>
          <a:p>
            <a:pPr marL="285750" indent="-285750" algn="just">
              <a:buFontTx/>
              <a:buChar char="-"/>
            </a:pPr>
            <a:r>
              <a:rPr lang="es-ES" dirty="0"/>
              <a:t>Está creada con Python</a:t>
            </a:r>
          </a:p>
          <a:p>
            <a:pPr marL="285750" indent="-285750" algn="just">
              <a:buFontTx/>
              <a:buChar char="-"/>
            </a:pPr>
            <a:r>
              <a:rPr lang="es-ES" dirty="0"/>
              <a:t>Como otras de las implementaciones de Git, puede tener repositorios públicos y privados</a:t>
            </a:r>
          </a:p>
          <a:p>
            <a:pPr marL="285750" indent="-285750" algn="just">
              <a:buFontTx/>
              <a:buChar char="-"/>
            </a:pPr>
            <a:endParaRPr lang="es-ES" dirty="0"/>
          </a:p>
          <a:p>
            <a:pPr marL="285750" indent="-285750" algn="just">
              <a:buFontTx/>
              <a:buChar char="-"/>
            </a:pPr>
            <a:endParaRPr lang="es-ES" dirty="0"/>
          </a:p>
          <a:p>
            <a:pPr marL="285750" indent="-285750" algn="just">
              <a:buFontTx/>
              <a:buChar char="-"/>
            </a:pPr>
            <a:endParaRPr lang="es-ES" dirty="0"/>
          </a:p>
          <a:p>
            <a:pPr algn="just"/>
            <a:r>
              <a:rPr lang="es-ES" sz="1400" dirty="0"/>
              <a:t>Curiosidad: El círculo en el cubo (un bucket) es el símbolo alquímico del Mercurio, así como del planeta, al igual del color azul petróleo que lo representa</a:t>
            </a:r>
          </a:p>
        </p:txBody>
      </p:sp>
      <p:sp>
        <p:nvSpPr>
          <p:cNvPr id="6" name="Marcador de contenido 5">
            <a:extLst>
              <a:ext uri="{FF2B5EF4-FFF2-40B4-BE49-F238E27FC236}">
                <a16:creationId xmlns:a16="http://schemas.microsoft.com/office/drawing/2014/main" id="{A8A29B0B-1371-4B44-BE71-411B26ADDF92}"/>
              </a:ext>
            </a:extLst>
          </p:cNvPr>
          <p:cNvSpPr>
            <a:spLocks noGrp="1"/>
          </p:cNvSpPr>
          <p:nvPr>
            <p:ph sz="quarter" idx="11"/>
          </p:nvPr>
        </p:nvSpPr>
        <p:spPr/>
        <p:txBody>
          <a:bodyPr>
            <a:normAutofit lnSpcReduction="10000"/>
          </a:bodyPr>
          <a:lstStyle/>
          <a:p>
            <a:r>
              <a:rPr lang="ca-ES" dirty="0"/>
              <a:t>1.3</a:t>
            </a:r>
          </a:p>
        </p:txBody>
      </p:sp>
      <p:pic>
        <p:nvPicPr>
          <p:cNvPr id="1026" name="Picture 2" descr="Continuous localization with Bitbucket integration - POEditor Blog">
            <a:extLst>
              <a:ext uri="{FF2B5EF4-FFF2-40B4-BE49-F238E27FC236}">
                <a16:creationId xmlns:a16="http://schemas.microsoft.com/office/drawing/2014/main" id="{7338167C-64A9-418C-86CC-A81054E94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0762" y="2022764"/>
            <a:ext cx="2362200" cy="23622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29343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rning plantilla Castellà  -  Solo lectura" id="{537432A8-DD7F-44B0-B135-8641DAF0BB50}" vid="{C5B3549F-ABF3-40F3-8A0E-0A6657D3164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3477CBD4C6CB4FBD379D4D02B2C9F1" ma:contentTypeVersion="7" ma:contentTypeDescription="Create a new document." ma:contentTypeScope="" ma:versionID="e52b0fca996f618b745ce64851f614fd">
  <xsd:schema xmlns:xsd="http://www.w3.org/2001/XMLSchema" xmlns:xs="http://www.w3.org/2001/XMLSchema" xmlns:p="http://schemas.microsoft.com/office/2006/metadata/properties" xmlns:ns2="9e9454b4-51c0-45d6-b250-bdd7e509af23" targetNamespace="http://schemas.microsoft.com/office/2006/metadata/properties" ma:root="true" ma:fieldsID="1cad610c496d18b47ad4f62e20e81023" ns2:_="">
    <xsd:import namespace="9e9454b4-51c0-45d6-b250-bdd7e509af2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9454b4-51c0-45d6-b250-bdd7e509af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B15170-D293-4829-A2DE-DAE27A7AEA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9454b4-51c0-45d6-b250-bdd7e509af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C38641-5F87-452D-A890-F9D31ECD2433}">
  <ds:schemaRefs>
    <ds:schemaRef ds:uri="http://schemas.microsoft.com/sharepoint/v3/contenttype/forms"/>
  </ds:schemaRefs>
</ds:datastoreItem>
</file>

<file path=customXml/itemProps3.xml><?xml version="1.0" encoding="utf-8"?>
<ds:datastoreItem xmlns:ds="http://schemas.openxmlformats.org/officeDocument/2006/customXml" ds:itemID="{BA93BAE8-E461-49ED-9079-5EF91E7376F8}">
  <ds:schemaRefs>
    <ds:schemaRef ds:uri="http://purl.org/dc/elements/1.1/"/>
    <ds:schemaRef ds:uri="http://schemas.microsoft.com/office/infopath/2007/PartnerControls"/>
    <ds:schemaRef ds:uri="http://purl.org/dc/terms/"/>
    <ds:schemaRef ds:uri="http://purl.org/dc/dcmitype/"/>
    <ds:schemaRef ds:uri="http://schemas.microsoft.com/office/2006/documentManagement/types"/>
    <ds:schemaRef ds:uri="http://schemas.openxmlformats.org/package/2006/metadata/core-properties"/>
    <ds:schemaRef ds:uri="http://www.w3.org/XML/1998/namespace"/>
    <ds:schemaRef ds:uri="9e9454b4-51c0-45d6-b250-bdd7e509af2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Learning plantilla</Template>
  <TotalTime>5306</TotalTime>
  <Words>4389</Words>
  <Application>Microsoft Office PowerPoint</Application>
  <PresentationFormat>Panorámica</PresentationFormat>
  <Paragraphs>411</Paragraphs>
  <Slides>60</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60</vt:i4>
      </vt:variant>
    </vt:vector>
  </HeadingPairs>
  <TitlesOfParts>
    <vt:vector size="66" baseType="lpstr">
      <vt:lpstr>Grotesque Light</vt:lpstr>
      <vt:lpstr>SFMono-Regular</vt:lpstr>
      <vt:lpstr>Calibri Light</vt:lpstr>
      <vt:lpstr>Calibri</vt:lpstr>
      <vt:lpstr>Arial</vt:lpstr>
      <vt:lpstr>Tema de Office</vt:lpstr>
      <vt:lpstr>Herramientas de desarrollo Cloud en AWS  Bitbucket</vt:lpstr>
      <vt:lpstr>ÍNDICE DE CURSOS</vt:lpstr>
      <vt:lpstr>CONTENIDO</vt:lpstr>
      <vt:lpstr>INTRODUCCIÓN A GIT</vt:lpstr>
      <vt:lpstr>Introducción</vt:lpstr>
      <vt:lpstr>Presentación de PowerPoint</vt:lpstr>
      <vt:lpstr>Presentación de PowerPoint</vt:lpstr>
      <vt:lpstr>Git vs Subversion</vt:lpstr>
      <vt:lpstr>Bitbucket</vt:lpstr>
      <vt:lpstr>Conceptos básicos de Git</vt:lpstr>
      <vt:lpstr>Estados de un fichero</vt:lpstr>
      <vt:lpstr>Áreas virtuales de Git</vt:lpstr>
      <vt:lpstr>Características de Git</vt:lpstr>
      <vt:lpstr>README.md</vt:lpstr>
      <vt:lpstr>¿Preguntas?</vt:lpstr>
      <vt:lpstr>HERRAMIENTAS DE TRABAJO</vt:lpstr>
      <vt:lpstr>Git Diff</vt:lpstr>
      <vt:lpstr>Práctica 1: Instalación de Git Diff tools (10 min)</vt:lpstr>
      <vt:lpstr>Configuración de Git</vt:lpstr>
      <vt:lpstr>Credenciales</vt:lpstr>
      <vt:lpstr>Claves SSH</vt:lpstr>
      <vt:lpstr>Práctica 2: Generación de claves SSH (10 min)</vt:lpstr>
      <vt:lpstr>Interfaz de usuario GUI</vt:lpstr>
      <vt:lpstr>¿Preguntas?</vt:lpstr>
      <vt:lpstr>ORGANIZACIÓN DEL CÓDIGO FUENTE</vt:lpstr>
      <vt:lpstr>Comandos básicos de Git</vt:lpstr>
      <vt:lpstr>Creación de un repositorio</vt:lpstr>
      <vt:lpstr>Práctica 3: Creación de un repo (5 min)</vt:lpstr>
      <vt:lpstr>Inicialización de un repositorio</vt:lpstr>
      <vt:lpstr>Práctica 4: Inicialización del repo (5 min)</vt:lpstr>
      <vt:lpstr>Gitignore</vt:lpstr>
      <vt:lpstr>Práctica 5: Creación de un .gitignore (5 min)</vt:lpstr>
      <vt:lpstr>Aprobación de cambios</vt:lpstr>
      <vt:lpstr>Práctica 6: Aprobación de cambios (5 min)</vt:lpstr>
      <vt:lpstr>Uso de Difftool</vt:lpstr>
      <vt:lpstr>Práctica 6: Uso de una Difftool (5 min)</vt:lpstr>
      <vt:lpstr>Trabajo en remoto</vt:lpstr>
      <vt:lpstr>Deshacer cambios</vt:lpstr>
      <vt:lpstr>Práctica 7: Recuperación de versiones anteriores (15 min)</vt:lpstr>
      <vt:lpstr>Resolución de conflictos</vt:lpstr>
      <vt:lpstr>Práctica 8: Resolución de conflictos (10 min)</vt:lpstr>
      <vt:lpstr>Presentación de PowerPoint</vt:lpstr>
      <vt:lpstr>¿Preguntas?</vt:lpstr>
      <vt:lpstr>TRABAJANDO CON GIT</vt:lpstr>
      <vt:lpstr>Flujo habitual de trabajo</vt:lpstr>
      <vt:lpstr>Presentación de PowerPoint</vt:lpstr>
      <vt:lpstr>Práctica 9: Replicación del flujo de trabajo (15 min)</vt:lpstr>
      <vt:lpstr>Git Flow vs GitHub Flow</vt:lpstr>
      <vt:lpstr>Encontrando errores</vt:lpstr>
      <vt:lpstr>Cherry-Pick</vt:lpstr>
      <vt:lpstr>Rebase</vt:lpstr>
      <vt:lpstr>Práctica 10: Reescribiendo el pasado (15 min)</vt:lpstr>
      <vt:lpstr>Git Amend</vt:lpstr>
      <vt:lpstr>Git Stash</vt:lpstr>
      <vt:lpstr>¿Preguntas?</vt:lpstr>
      <vt:lpstr>REPOSITORIOS COPORATIVOS</vt:lpstr>
      <vt:lpstr>Alternativas</vt:lpstr>
      <vt:lpstr>Cuenta Personal vs Business</vt:lpstr>
      <vt:lpstr>Ventajas de Bitbucket </vt:lpstr>
      <vt:lpstr>¿Preguntas?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Enterprise for Developers</dc:title>
  <dc:creator>Izhan Hernández Horna</dc:creator>
  <cp:lastModifiedBy>Izhan Hernández Horna</cp:lastModifiedBy>
  <cp:revision>258</cp:revision>
  <dcterms:created xsi:type="dcterms:W3CDTF">2020-07-18T07:43:49Z</dcterms:created>
  <dcterms:modified xsi:type="dcterms:W3CDTF">2020-11-18T13:56:40Z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0x010100043477CBD4C6CB4FBD379D4D02B2C9F1</vt:lpwstr>
  </property>
  <property fmtid="{D5CDD505-2E9C-101B-9397-08002B2CF9AE}" pid="3" name="_dlc_DocIdItemGuid">
    <vt:lpwstr>e5e6152f-25b7-400c-8999-d1a63e43397e</vt:lpwstr>
  </property>
</Properties>
</file>